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68" r:id="rId5"/>
    <p:sldId id="272" r:id="rId6"/>
    <p:sldId id="273" r:id="rId7"/>
    <p:sldId id="275" r:id="rId8"/>
    <p:sldId id="271" r:id="rId9"/>
    <p:sldId id="274" r:id="rId10"/>
    <p:sldId id="277" r:id="rId11"/>
    <p:sldId id="278" r:id="rId12"/>
    <p:sldId id="27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EA49F19E-1AF6-48F6-9E4A-8B9FE625E844}">
          <p14:sldIdLst>
            <p14:sldId id="256"/>
            <p14:sldId id="257"/>
            <p14:sldId id="258"/>
            <p14:sldId id="276"/>
            <p14:sldId id="268"/>
            <p14:sldId id="269"/>
          </p14:sldIdLst>
        </p14:section>
        <p14:section name="Раздел без заголовка" id="{46223775-4438-45D4-8D66-FBBE8196C593}">
          <p14:sldIdLst>
            <p14:sldId id="275"/>
            <p14:sldId id="270"/>
            <p14:sldId id="272"/>
            <p14:sldId id="273"/>
            <p14:sldId id="271"/>
            <p14:sldId id="274"/>
            <p14:sldId id="27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0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2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7123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278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5989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2012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3766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86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1450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0545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136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3670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478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5CF2A-47BB-41F3-BB0E-DFF96892DCA9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858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 bwMode="white">
          <a:xfrm>
            <a:off x="0" y="6448927"/>
            <a:ext cx="12188824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69342" y="33506"/>
            <a:ext cx="8579402" cy="1169020"/>
          </a:xfrm>
        </p:spPr>
        <p:txBody>
          <a:bodyPr>
            <a:noAutofit/>
          </a:bodyPr>
          <a:lstStyle/>
          <a:p>
            <a:r>
              <a:rPr lang="ru-RU" sz="1800" b="1" dirty="0"/>
              <a:t>СОДЕЙСТВИЕ В СОЗДАНИИ КАДРОВОГО ПОТЕНЦИАЛА УЧИТЕЛЕЙ, МЕТОДИСТОВ, АДМИНИСТРАТОРОВ ОБРАЗОВАТЕЛЬНЫХ ОРГАНИЗАЦИЙ В ОБЛАСТИ ФИНАНСОВОЙ ГРАМОТНОСТИ, А ТАКЖЕ ЭФФЕКТИВНОЙ ИНФРАСТРУКТУРЫ ПО ПОДДЕРЖКЕ ИХ ДЕЯТЕЛЬНОСТИ ПО РАСПРОСТРАНЕНИЮ ФИНАНСОВОЙ ГРАМОТНОСТИ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81416" y="6448927"/>
            <a:ext cx="8579402" cy="40907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2016, Пятигорск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37" y="61667"/>
            <a:ext cx="899795" cy="899795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34" y="61667"/>
            <a:ext cx="1016206" cy="781964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20" y="1081573"/>
            <a:ext cx="2036404" cy="5973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24357" y="2225431"/>
            <a:ext cx="58739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 итоговой аттестационной работы (проекта)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47999" y="2893257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Методическая разработка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внеклассного занятия по теме: </a:t>
            </a:r>
          </a:p>
          <a:p>
            <a:pPr algn="ctr"/>
            <a:r>
              <a:rPr lang="ru-RU" sz="2800" dirty="0" smtClean="0">
                <a:ln w="254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КРЕДИТ – ЖИЗНЬ В ДОЛГ ИЛИ СПОСОБ УДОВЛЕТВОРЕНИЯ ПОТРЕБНОСТЕЙ?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405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7357" y="313509"/>
            <a:ext cx="8838586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Методика оценки педагогической эффективности занятия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71886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Вопросы для педагогической рефлексии</a:t>
            </a:r>
          </a:p>
          <a:p>
            <a:pPr marL="342900" indent="-342900">
              <a:buFontTx/>
              <a:buAutoNum type="arabicPeriod"/>
            </a:pP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Какая информация была для вас наиболее полезной?</a:t>
            </a:r>
          </a:p>
          <a:p>
            <a:pPr marL="342900" indent="-342900">
              <a:buFontTx/>
              <a:buAutoNum type="arabicPeriod"/>
            </a:pP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Какие знания вам могут пригодиться в случае оформлении кредита?</a:t>
            </a:r>
          </a:p>
          <a:p>
            <a:pPr marL="342900" indent="-342900">
              <a:buFontTx/>
              <a:buAutoNum type="arabicPeriod"/>
            </a:pP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Удалось ли нам достигнуть цели занятия?</a:t>
            </a:r>
          </a:p>
          <a:p>
            <a:pPr marL="342900" indent="-342900">
              <a:buFontTx/>
              <a:buAutoNum type="arabicPeriod"/>
            </a:pP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Какие проблемы нам удалось решить сегодня?</a:t>
            </a:r>
          </a:p>
          <a:p>
            <a:pPr marL="342900" indent="-342900">
              <a:buFontTx/>
              <a:buAutoNum type="arabicPeriod"/>
            </a:pP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На какие вопросы вы хотели бы еще получить ответы?</a:t>
            </a:r>
          </a:p>
          <a:p>
            <a:pPr marL="342900" indent="-342900">
              <a:buFontTx/>
              <a:buAutoNum type="arabicPeriod"/>
            </a:pP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Как вы считаете: Кредит это жизнь в долг или способ удовлетворения потребностей?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Критерии оценки эффективности занятия </a:t>
            </a:r>
          </a:p>
          <a:p>
            <a:pPr marL="285750" indent="-285750">
              <a:buFontTx/>
              <a:buChar char="-"/>
            </a:pP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Уровень включенности обучающихся в образовательный процесс.</a:t>
            </a:r>
          </a:p>
          <a:p>
            <a:pPr marL="285750" indent="-285750">
              <a:buFontTx/>
              <a:buChar char="-"/>
            </a:pP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Активность обратной связи.</a:t>
            </a:r>
          </a:p>
          <a:p>
            <a:pPr marL="285750" indent="-285750">
              <a:buFontTx/>
              <a:buChar char="-"/>
            </a:pP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Уровень осмысления и понимания системы кредитования.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498" y="0"/>
            <a:ext cx="2080032" cy="16765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924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44497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Список рекомендованной литературы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6394" y="1499052"/>
            <a:ext cx="10515600" cy="4901747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Жданова А. Финансовая грамотность: методические рекомендации для преподавателя. СПО –М.: ВИТА-ПРЕСС, 2014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Жданова А. Финансовая грамотность: Материалы для обучающихся СПО –М.: ВИТА-ПРЕСС, 2014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Жданова А. Финансовая грамотность: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контрольные-измерительные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материалы. СПО –М.: ВИТА-ПРЕСС, 2014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Жданова А. Финансовая грамотность: учебная программа. СПО –М.: ВИТА-ПРЕСС, 2014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Хуторской А.В.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Системно-деятельностный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поход в обучении: Научно-методическое пособие. - М.: Издательство «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Эйдос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»; Издательство Института образования человека, 20126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Горелый В.И., Бондарчук П.К. Банковская система России: Учеб. Пособие. 2-е изд.,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дораб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М.:Изд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Дом ГУ ВШЭ, 2015</a:t>
            </a:r>
          </a:p>
          <a:p>
            <a:pPr marL="457200" indent="-457200">
              <a:buAutoNum type="arabicPeriod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017" y="23114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043"/>
            <a:ext cx="2356834" cy="1679309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220792" y="69043"/>
            <a:ext cx="8971208" cy="1325563"/>
          </a:xfrm>
        </p:spPr>
        <p:txBody>
          <a:bodyPr/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Команда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0612" y="1666666"/>
            <a:ext cx="105693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Куликова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Анна Геннадьевна,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ГБПОУ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СПК,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магистр педагогики, преподаватель общественных дисциплин</a:t>
            </a:r>
          </a:p>
          <a:p>
            <a:pPr marL="342900" indent="-342900">
              <a:buAutoNum type="arabicPeriod"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Швачко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Татьяна Николаевна,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ГБПОУ СПК, преподаватель общественных дисциплин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Юхно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Николай Александрович,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ГБПОУ КРК «Интеграл», преподаватель экономических дисциплин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Каткова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Ирина Николаевна,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ГБПОУ ЖХСТ, преподаватель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спецдисциплин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84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2257" y="235131"/>
            <a:ext cx="9132284" cy="130412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Общая характеристика занятия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43" y="0"/>
            <a:ext cx="1980661" cy="167654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01336" y="1874916"/>
            <a:ext cx="1107730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выбранной темы методической разработки объясняется тем, что с каждым днём кредиты набирают все большую популярность среди потребителей. Кредитование прочно вошло в наш быт. Большинство покупок, приобретается в долг. Кредитный рынок в России постоянно развивается и усовершенствуется и именно поэтому необходимо владеть специальными знаниями в данной сфере.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Данное внеклассное мероприятие проводится с целью углубления и закрепления знаний по теме «Кредиты».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Основной задачей мероприятия является – закрепление знаний  обучающихся по  вопросам кредитования.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031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9693" y="279993"/>
            <a:ext cx="9547108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Характеристика условий реализации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Объект : </a:t>
            </a:r>
          </a:p>
          <a:p>
            <a:pPr lvl="1"/>
            <a:r>
              <a:rPr lang="ru-RU" dirty="0">
                <a:latin typeface="Times New Roman" pitchFamily="18" charset="0"/>
                <a:cs typeface="Times New Roman" pitchFamily="18" charset="0"/>
              </a:rPr>
              <a:t>Место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 г. Светлоград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dirty="0">
                <a:latin typeface="Times New Roman" pitchFamily="18" charset="0"/>
                <a:cs typeface="Times New Roman" pitchFamily="18" charset="0"/>
              </a:rPr>
              <a:t>Название образовательной организации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ГБПОУ СПК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1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Педагог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Куликова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Анна Геннадьевна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магистр педагогики, преподаватель общественных дисциплин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Обучающиеся: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курса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 разработан в рамках проведения недели финансовой грамотности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Место занятия в логике реализации предмета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внеклассное мероприятие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134" y="-38637"/>
            <a:ext cx="1912607" cy="16765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537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3339" y="237029"/>
            <a:ext cx="8688946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Описание учебного процесса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497" y="0"/>
            <a:ext cx="2092911" cy="1676545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0368737"/>
              </p:ext>
            </p:extLst>
          </p:nvPr>
        </p:nvGraphicFramePr>
        <p:xfrm>
          <a:off x="822960" y="2001024"/>
          <a:ext cx="10885039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2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33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933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1032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Действия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обучающихся 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при выполнении заданий или типы заданий для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обучающихся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748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Актуализация знаний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мин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Обучающиеся рассматривают презентацию и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отвечают на вопросы преподавателя, высказывают свое мнение.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21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проблемной ситуации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 мин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Обучающиеся знакомятся с проблемной ситуацией.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21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Дискуссия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30 мин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Обучающиеся участвуют в обсуждении вопросов,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свободно обмениваются мнениями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2199"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Рефлексия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мин</a:t>
                      </a:r>
                      <a:endParaRPr lang="ru-RU" sz="20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Соотносят результат деятельности с целью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0432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8060" y="169182"/>
            <a:ext cx="7662929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учебного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процесса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497" y="0"/>
            <a:ext cx="2208821" cy="1676545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49198696"/>
              </p:ext>
            </p:extLst>
          </p:nvPr>
        </p:nvGraphicFramePr>
        <p:xfrm>
          <a:off x="640081" y="1810251"/>
          <a:ext cx="11225348" cy="4303165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3396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239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617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6063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Этап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Типы заданий контрольно-измерительных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процедур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063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Актуализация знаний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Словесный, наглядный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20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348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проблемной ситуации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Проблемный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Решение проблемной</a:t>
                      </a:r>
                      <a:r>
                        <a:rPr lang="ru-RU" sz="2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ситуации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64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Дискуссия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Словесный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20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0633"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Рефлексия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Ценностно-смысловой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20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9914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4390" y="0"/>
            <a:ext cx="9109930" cy="167654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Педагогическая характеристика занятия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498" y="0"/>
            <a:ext cx="2092910" cy="16765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8011" y="1913773"/>
            <a:ext cx="113646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сформировать коммуникативные компетенции, способствующие развитию финансовой грамотности по вопросам денежно-кредитных отношений.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создать условия для развития умения формулировать собственную точку зрения, высказывать и аргументировать ее;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содействовать развитию умения общаться между собой, помочь обучающимся осознать ценность совместной деятельности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Предполагаемые результаты: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Личностные: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социальная активность; готовность к общению в рамках кредитно-денежных отношений; готовность вести диалог на основе равноправных отношений и взаимного уважения.</a:t>
            </a:r>
          </a:p>
          <a:p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взаимосвязь экономических и гуманитарных дисциплин.</a:t>
            </a:r>
          </a:p>
          <a:p>
            <a:endParaRPr lang="ru-RU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552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7461" y="398953"/>
            <a:ext cx="8183352" cy="175488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Методическая характеристика занятия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193"/>
            <a:ext cx="2279561" cy="16765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10789" y="2274838"/>
            <a:ext cx="95750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Методом проведения внеклассного мероприятия является дискуссия,  в ходе которой формируются познавательные, коммуникативно-социальные и личностные компетенции.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На занятии используется демонстрация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мультимедийной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презентации, на основе которой  формируется дискуссия.</a:t>
            </a:r>
          </a:p>
        </p:txBody>
      </p:sp>
    </p:spTree>
    <p:extLst>
      <p:ext uri="{BB962C8B-B14F-4D97-AF65-F5344CB8AC3E}">
        <p14:creationId xmlns="" xmlns:p14="http://schemas.microsoft.com/office/powerpoint/2010/main" val="211605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623" y="365125"/>
            <a:ext cx="9627325" cy="186862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Перечень методик (технологий, методических приемов), рекомендуемых к использованию на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занятии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9640" y="209994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892" y="14143"/>
            <a:ext cx="1925486" cy="16765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84663" y="2274838"/>
            <a:ext cx="86345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активизации учебного процесса был выбран метод дискуссии, который включает в себя: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-создание проблемной ситуации;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обсуждение вопросов; </a:t>
            </a:r>
          </a:p>
          <a:p>
            <a:pPr>
              <a:buFontTx/>
              <a:buChar char="-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поиск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решения;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-сравнения точек зрения;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-обратную связь.</a:t>
            </a:r>
          </a:p>
        </p:txBody>
      </p:sp>
    </p:spTree>
    <p:extLst>
      <p:ext uri="{BB962C8B-B14F-4D97-AF65-F5344CB8AC3E}">
        <p14:creationId xmlns="" xmlns:p14="http://schemas.microsoft.com/office/powerpoint/2010/main" val="316057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711</Words>
  <Application>Microsoft Office PowerPoint</Application>
  <PresentationFormat>Произвольный</PresentationFormat>
  <Paragraphs>95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СОДЕЙСТВИЕ В СОЗДАНИИ КАДРОВОГО ПОТЕНЦИАЛА УЧИТЕЛЕЙ, МЕТОДИСТОВ, АДМИНИСТРАТОРОВ ОБРАЗОВАТЕЛЬНЫХ ОРГАНИЗАЦИЙ В ОБЛАСТИ ФИНАНСОВОЙ ГРАМОТНОСТИ, А ТАКЖЕ ЭФФЕКТИВНОЙ ИНФРАСТРУКТУРЫ ПО ПОДДЕРЖКЕ ИХ ДЕЯТЕЛЬНОСТИ ПО РАСПРОСТРАНЕНИЮ ФИНАНСОВОЙ ГРАМОТНОСТИ</vt:lpstr>
      <vt:lpstr>Команда проекта</vt:lpstr>
      <vt:lpstr>Общая характеристика занятия</vt:lpstr>
      <vt:lpstr>Характеристика условий реализации проекта</vt:lpstr>
      <vt:lpstr>Описание учебного процесса</vt:lpstr>
      <vt:lpstr>Описание учебного процесса</vt:lpstr>
      <vt:lpstr>Педагогическая характеристика занятия</vt:lpstr>
      <vt:lpstr>Методическая характеристика занятия</vt:lpstr>
      <vt:lpstr>Перечень методик (технологий, методических приемов), рекомендуемых к использованию на занятии</vt:lpstr>
      <vt:lpstr>Методика оценки педагогической эффективности занятия </vt:lpstr>
      <vt:lpstr>Список рекомендованной литературы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Sony</dc:creator>
  <cp:lastModifiedBy>Татьяна Швачко</cp:lastModifiedBy>
  <cp:revision>149</cp:revision>
  <dcterms:created xsi:type="dcterms:W3CDTF">2016-08-27T07:46:40Z</dcterms:created>
  <dcterms:modified xsi:type="dcterms:W3CDTF">2016-12-12T13:36:04Z</dcterms:modified>
</cp:coreProperties>
</file>