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9"/>
  </p:notesMasterIdLst>
  <p:sldIdLst>
    <p:sldId id="303" r:id="rId2"/>
    <p:sldId id="301" r:id="rId3"/>
    <p:sldId id="302" r:id="rId4"/>
    <p:sldId id="294" r:id="rId5"/>
    <p:sldId id="295" r:id="rId6"/>
    <p:sldId id="305" r:id="rId7"/>
    <p:sldId id="306" r:id="rId8"/>
  </p:sldIdLst>
  <p:sldSz cx="11520488" cy="6480175"/>
  <p:notesSz cx="6858000" cy="9144000"/>
  <p:embeddedFontLst>
    <p:embeddedFont>
      <p:font typeface="Calibri Light" pitchFamily="34" charset="0"/>
      <p:regular r:id="rId10"/>
      <p:italic r:id="rId11"/>
    </p:embeddedFont>
    <p:embeddedFont>
      <p:font typeface="Tahoma" pitchFamily="34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entury Gothic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5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453" userDrawn="1">
          <p15:clr>
            <a:srgbClr val="A4A3A4"/>
          </p15:clr>
        </p15:guide>
        <p15:guide id="4" pos="6872" userDrawn="1">
          <p15:clr>
            <a:srgbClr val="A4A3A4"/>
          </p15:clr>
        </p15:guide>
        <p15:guide id="5" orient="horz" pos="3697" userDrawn="1">
          <p15:clr>
            <a:srgbClr val="A4A3A4"/>
          </p15:clr>
        </p15:guide>
        <p15:guide id="6" orient="horz" pos="1247" userDrawn="1">
          <p15:clr>
            <a:srgbClr val="A4A3A4"/>
          </p15:clr>
        </p15:guide>
        <p15:guide id="7" pos="2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4D9"/>
    <a:srgbClr val="003399"/>
    <a:srgbClr val="212935"/>
    <a:srgbClr val="7688A1"/>
    <a:srgbClr val="0C355C"/>
    <a:srgbClr val="475974"/>
    <a:srgbClr val="385723"/>
    <a:srgbClr val="A8541A"/>
    <a:srgbClr val="98A3AC"/>
    <a:srgbClr val="A9D1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82" autoAdjust="0"/>
    <p:restoredTop sz="87321" autoAdjust="0"/>
  </p:normalViewPr>
  <p:slideViewPr>
    <p:cSldViewPr snapToGrid="0">
      <p:cViewPr varScale="1">
        <p:scale>
          <a:sx n="77" d="100"/>
          <a:sy n="77" d="100"/>
        </p:scale>
        <p:origin x="-564" y="-102"/>
      </p:cViewPr>
      <p:guideLst>
        <p:guide orient="horz" pos="295"/>
        <p:guide orient="horz" pos="453"/>
        <p:guide orient="horz" pos="3697"/>
        <p:guide orient="horz" pos="1247"/>
        <p:guide pos="385"/>
        <p:guide pos="6872"/>
        <p:guide pos="220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1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1"/>
  <c:chart>
    <c:autoTitleDeleted val="1"/>
    <c:view3D>
      <c:rotX val="30"/>
      <c:rotY val="12"/>
      <c:perspective val="0"/>
    </c:view3D>
    <c:plotArea>
      <c:layout>
        <c:manualLayout>
          <c:layoutTarget val="inner"/>
          <c:xMode val="edge"/>
          <c:yMode val="edge"/>
          <c:x val="0.19515467350469914"/>
          <c:y val="0.16479471978825241"/>
          <c:w val="0.71027790732718465"/>
          <c:h val="0.7043267049245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 в работниках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-3.7869444686981606E-2"/>
                  <c:y val="-0.12349645558673294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С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троительство
(19%)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BA-4C59-A67E-A61818A3FC2D}"/>
                </c:ext>
              </c:extLst>
            </c:dLbl>
            <c:dLbl>
              <c:idx val="1"/>
              <c:layout>
                <c:manualLayout>
                  <c:x val="-0.67348293937179593"/>
                  <c:y val="-0.6041406084747700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Профессиональная, научная и техническая</a:t>
                    </a:r>
                    <a:r>
                      <a:rPr lang="ru-RU" sz="900" b="0" baseline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 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деятельность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
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(4,9%)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298433452661601"/>
                      <c:h val="0.260194938049983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BA-4C59-A67E-A61818A3FC2D}"/>
                </c:ext>
              </c:extLst>
            </c:dLbl>
            <c:dLbl>
              <c:idx val="2"/>
              <c:layout>
                <c:manualLayout>
                  <c:x val="0.29965729503186955"/>
                  <c:y val="-9.1084027022524397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О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брабатывающие производства
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(12,8%)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BA-4C59-A67E-A61818A3FC2D}"/>
                </c:ext>
              </c:extLst>
            </c:dLbl>
            <c:dLbl>
              <c:idx val="3"/>
              <c:layout>
                <c:manualLayout>
                  <c:x val="0.20586906887568421"/>
                  <c:y val="4.4507771785307043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О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бразование
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 (12,6%)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BA-4C59-A67E-A61818A3FC2D}"/>
                </c:ext>
              </c:extLst>
            </c:dLbl>
            <c:dLbl>
              <c:idx val="4"/>
              <c:layout>
                <c:manualLayout>
                  <c:x val="0.10833797185599116"/>
                  <c:y val="-0.64326393009634586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Д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обыча полезных ископаемых 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(4,8%)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7056666375622102"/>
                      <c:h val="0.1618225416073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1BA-4C59-A67E-A61818A3FC2D}"/>
                </c:ext>
              </c:extLst>
            </c:dLbl>
            <c:dLbl>
              <c:idx val="5"/>
              <c:layout>
                <c:manualLayout>
                  <c:x val="0.17835865420995947"/>
                  <c:y val="0.25316077054252828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З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дравоохранение </a:t>
                    </a:r>
                  </a:p>
                  <a:p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(9,5%)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BA-4C59-A67E-A61818A3FC2D}"/>
                </c:ext>
              </c:extLst>
            </c:dLbl>
            <c:dLbl>
              <c:idx val="6"/>
              <c:layout>
                <c:manualLayout>
                  <c:x val="-2.0863165400622857E-2"/>
                  <c:y val="0.18952530881414253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Т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орговля
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(7%)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1BA-4C59-A67E-A61818A3FC2D}"/>
                </c:ext>
              </c:extLst>
            </c:dLbl>
            <c:dLbl>
              <c:idx val="7"/>
              <c:layout>
                <c:manualLayout>
                  <c:x val="-3.0485280421432549E-2"/>
                  <c:y val="0.14269225657546231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err="1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Гос</a:t>
                    </a:r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.</a:t>
                    </a:r>
                    <a:r>
                      <a:rPr lang="ru-RU" sz="900" b="0" kern="0" baseline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 управление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
</a:t>
                    </a:r>
                    <a:r>
                      <a:rPr lang="ru-RU" sz="900" b="0" baseline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(5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BA-4C59-A67E-A61818A3FC2D}"/>
                </c:ext>
              </c:extLst>
            </c:dLbl>
            <c:dLbl>
              <c:idx val="8"/>
              <c:layout>
                <c:manualLayout>
                  <c:x val="-2.6545901364998997E-2"/>
                  <c:y val="0.57981303617791169"/>
                </c:manualLayout>
              </c:layout>
              <c:tx>
                <c:rich>
                  <a:bodyPr/>
                  <a:lstStyle/>
                  <a:p>
                    <a:r>
                      <a:rPr lang="ru-RU" sz="900" b="0" kern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Т</a:t>
                    </a:r>
                    <a:r>
                      <a:rPr lang="ru-RU" sz="900" b="0" dirty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ранспортировка и </a:t>
                    </a:r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хранение (8,7%)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6167252393841495"/>
                      <c:h val="0.16182254160731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81BA-4C59-A67E-A61818A3FC2D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BA-4C59-A67E-A61818A3FC2D}"/>
                </c:ext>
              </c:extLst>
            </c:dLbl>
            <c:dLbl>
              <c:idx val="10"/>
              <c:layout>
                <c:manualLayout>
                  <c:x val="5.3650062574580146E-2"/>
                  <c:y val="-4.2409414830192074E-2"/>
                </c:manualLayout>
              </c:layout>
              <c:tx>
                <c:rich>
                  <a:bodyPr/>
                  <a:lstStyle/>
                  <a:p>
                    <a:r>
                      <a:rPr lang="ru-RU" sz="900" b="0" dirty="0" smtClean="0">
                        <a:solidFill>
                          <a:schemeClr val="tx1"/>
                        </a:solidFill>
                        <a:latin typeface="Calibri (Основной текст)"/>
                        <a:ea typeface="Tahoma" pitchFamily="34" charset="0"/>
                        <a:cs typeface="Calibri" pitchFamily="34" charset="0"/>
                      </a:rPr>
                      <a:t>Другие (15,7%)</a:t>
                    </a:r>
                    <a:endParaRPr lang="ru-RU" sz="900" b="0" dirty="0">
                      <a:solidFill>
                        <a:schemeClr val="tx1"/>
                      </a:solidFill>
                      <a:latin typeface="Calibri (Основной текст)"/>
                      <a:ea typeface="Tahoma" pitchFamily="34" charset="0"/>
                      <a:cs typeface="Calibri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1BA-4C59-A67E-A61818A3FC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tx1"/>
                    </a:solidFill>
                    <a:latin typeface="Calibri (Основной текст)"/>
                    <a:cs typeface="Calibri" pitchFamily="34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Строительство</c:v>
                </c:pt>
                <c:pt idx="1">
                  <c:v>Административная деятельность</c:v>
                </c:pt>
                <c:pt idx="2">
                  <c:v>Обрабатывающие производства</c:v>
                </c:pt>
                <c:pt idx="3">
                  <c:v>Образование</c:v>
                </c:pt>
                <c:pt idx="4">
                  <c:v>Добыча полезных ископаемых </c:v>
                </c:pt>
                <c:pt idx="5">
                  <c:v>Здравоохранение</c:v>
                </c:pt>
                <c:pt idx="6">
                  <c:v>Торговля</c:v>
                </c:pt>
                <c:pt idx="7">
                  <c:v>Гос. управление</c:v>
                </c:pt>
                <c:pt idx="8">
                  <c:v>Транспортировка и хранение</c:v>
                </c:pt>
                <c:pt idx="9">
                  <c:v>Сельское и лесное хозяйство</c:v>
                </c:pt>
                <c:pt idx="10">
                  <c:v>Другие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22618</c:v>
                </c:pt>
                <c:pt idx="1">
                  <c:v>5860</c:v>
                </c:pt>
                <c:pt idx="2">
                  <c:v>5287</c:v>
                </c:pt>
                <c:pt idx="3">
                  <c:v>4932</c:v>
                </c:pt>
                <c:pt idx="4">
                  <c:v>4536</c:v>
                </c:pt>
                <c:pt idx="5">
                  <c:v>3919</c:v>
                </c:pt>
                <c:pt idx="6">
                  <c:v>3893</c:v>
                </c:pt>
                <c:pt idx="7">
                  <c:v>3169</c:v>
                </c:pt>
                <c:pt idx="8">
                  <c:v>2837</c:v>
                </c:pt>
                <c:pt idx="9">
                  <c:v>2880</c:v>
                </c:pt>
                <c:pt idx="10">
                  <c:v>6575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1BA-4C59-A67E-A61818A3FC2D}"/>
            </c:ext>
          </c:extLst>
        </c:ser>
        <c:dLbls>
          <c:showCatName val="1"/>
        </c:dLbls>
      </c:pie3DChart>
    </c:plotArea>
    <c:plotVisOnly val="1"/>
    <c:dispBlanksAs val="zero"/>
  </c:chart>
  <c:txPr>
    <a:bodyPr/>
    <a:lstStyle/>
    <a:p>
      <a:pPr>
        <a:defRPr sz="1800">
          <a:solidFill>
            <a:schemeClr val="tx1"/>
          </a:solidFill>
          <a:latin typeface="Calibri (Основной текст)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1"/>
  <c:chart>
    <c:autoTitleDeleted val="1"/>
    <c:view3D>
      <c:rotX val="40"/>
      <c:rotY val="180"/>
      <c:perspective val="0"/>
    </c:view3D>
    <c:plotArea>
      <c:layout>
        <c:manualLayout>
          <c:layoutTarget val="inner"/>
          <c:xMode val="edge"/>
          <c:yMode val="edge"/>
          <c:x val="0.17250319477252812"/>
          <c:y val="0.16479480848792358"/>
          <c:w val="0.71027790732718465"/>
          <c:h val="0.70432670492459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Потребность в работниках</c:v>
                </c:pt>
              </c:strCache>
            </c:strRef>
          </c:tx>
          <c:explosion val="18"/>
          <c:dPt>
            <c:idx val="1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349-4BAB-A7D2-43CAFB7BB3EC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49-4BAB-A7D2-43CAFB7BB3EC}"/>
                </c:ext>
              </c:extLst>
            </c:dLbl>
            <c:dLbl>
              <c:idx val="1"/>
              <c:layout>
                <c:manualLayout>
                  <c:x val="-0.45887057585763757"/>
                  <c:y val="-0.38607287671512541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ru-RU" sz="1050" b="1" kern="0" dirty="0" smtClean="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rPr>
                      <a:t>68%</a:t>
                    </a:r>
                    <a:r>
                      <a:rPr lang="ru-RU" sz="1050" b="1" kern="0" baseline="0" dirty="0" smtClean="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rPr>
                      <a:t> потребности </a:t>
                    </a:r>
                  </a:p>
                  <a:p>
                    <a:pPr>
                      <a:defRPr sz="105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defRPr>
                    </a:pPr>
                    <a:r>
                      <a:rPr lang="ru-RU" sz="1050" b="1" kern="0" dirty="0" smtClean="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rPr>
                      <a:t>по рабочим</a:t>
                    </a:r>
                    <a:r>
                      <a:rPr lang="ru-RU" sz="1050" b="1" kern="0" baseline="0" dirty="0" smtClean="0">
                        <a:solidFill>
                          <a:schemeClr val="bg1"/>
                        </a:solidFill>
                        <a:latin typeface="Calibri (Основной текст)"/>
                        <a:ea typeface="Tahoma" pitchFamily="34" charset="0"/>
                        <a:cs typeface="Tahoma" pitchFamily="34" charset="0"/>
                      </a:rPr>
                      <a:t> профессиям</a:t>
                    </a:r>
                    <a:endParaRPr lang="ru-RU" sz="1050" dirty="0">
                      <a:solidFill>
                        <a:schemeClr val="bg1"/>
                      </a:solidFill>
                      <a:latin typeface="Calibri (Основной текст)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spPr/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7885790172642758"/>
                      <c:h val="0.16491373498471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349-4BAB-A7D2-43CAFB7BB3EC}"/>
                </c:ext>
              </c:extLst>
            </c:dLbl>
            <c:dLbl>
              <c:idx val="2"/>
              <c:layout>
                <c:manualLayout>
                  <c:x val="0.18807246919301748"/>
                  <c:y val="-4.6932796285012034E-2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О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брабатывающие производства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4 926 (9,6%)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49-4BAB-A7D2-43CAFB7BB3EC}"/>
                </c:ext>
              </c:extLst>
            </c:dLbl>
            <c:dLbl>
              <c:idx val="3"/>
              <c:layout>
                <c:manualLayout>
                  <c:x val="0.20586907180968006"/>
                  <c:y val="3.0658992950541999E-2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О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бразование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4 496 (8,7%)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49-4BAB-A7D2-43CAFB7BB3EC}"/>
                </c:ext>
              </c:extLst>
            </c:dLbl>
            <c:dLbl>
              <c:idx val="4"/>
              <c:layout>
                <c:manualLayout>
                  <c:x val="-6.2691912350124293E-2"/>
                  <c:y val="-0.26475857982211437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Д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обыча полезных ископаемых 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3 053 (5,9%)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49-4BAB-A7D2-43CAFB7BB3EC}"/>
                </c:ext>
              </c:extLst>
            </c:dLbl>
            <c:dLbl>
              <c:idx val="5"/>
              <c:layout>
                <c:manualLayout>
                  <c:x val="7.4138771047972479E-2"/>
                  <c:y val="9.9191585746044725E-2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З</a:t>
                    </a:r>
                    <a:r>
                      <a:rPr lang="ru-RU" sz="80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дравоохранение </a:t>
                    </a:r>
                  </a:p>
                  <a:p>
                    <a:r>
                      <a:rPr lang="ru-RU" sz="80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3 983 (7,7%)</a:t>
                    </a:r>
                    <a:endParaRPr lang="ru-RU" sz="800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49-4BAB-A7D2-43CAFB7BB3EC}"/>
                </c:ext>
              </c:extLst>
            </c:dLbl>
            <c:dLbl>
              <c:idx val="6"/>
              <c:layout>
                <c:manualLayout>
                  <c:x val="1.0631676826732267E-2"/>
                  <c:y val="0.16288664404429828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Т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орговля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3</a:t>
                    </a:r>
                    <a:r>
                      <a:rPr lang="en-US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 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564  (6,9%)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49-4BAB-A7D2-43CAFB7BB3EC}"/>
                </c:ext>
              </c:extLst>
            </c:dLbl>
            <c:dLbl>
              <c:idx val="7"/>
              <c:layout>
                <c:manualLayout>
                  <c:x val="6.2313583591791571E-3"/>
                  <c:y val="5.1613101593814817E-3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err="1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Гос</a:t>
                    </a:r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.</a:t>
                    </a:r>
                    <a:r>
                      <a:rPr lang="ru-RU" sz="850" b="1" kern="0" baseline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 упр.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2</a:t>
                    </a:r>
                    <a:r>
                      <a:rPr lang="ru-RU" baseline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 541 (4,9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49-4BAB-A7D2-43CAFB7BB3EC}"/>
                </c:ext>
              </c:extLst>
            </c:dLbl>
            <c:dLbl>
              <c:idx val="8"/>
              <c:layout>
                <c:manualLayout>
                  <c:x val="0.12286920846553349"/>
                  <c:y val="0.5842140497207563"/>
                </c:manualLayout>
              </c:layout>
              <c:tx>
                <c:rich>
                  <a:bodyPr/>
                  <a:lstStyle/>
                  <a:p>
                    <a:r>
                      <a:rPr lang="ru-RU" sz="850" b="1" kern="0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Т</a:t>
                    </a:r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ранспортировка и хранение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4 005 (7,8%)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49-4BAB-A7D2-43CAFB7BB3EC}"/>
                </c:ext>
              </c:extLst>
            </c:dLbl>
            <c:dLbl>
              <c:idx val="9"/>
              <c:layout>
                <c:manualLayout>
                  <c:x val="8.6547397965111045E-2"/>
                  <c:y val="-5.3533297744561992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Сельское и лесное хозяйство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1 866 (3,6%)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349-4BAB-A7D2-43CAFB7BB3EC}"/>
                </c:ext>
              </c:extLst>
            </c:dLbl>
            <c:dLbl>
              <c:idx val="10"/>
              <c:layout>
                <c:manualLayout>
                  <c:x val="5.3332026190391707E-2"/>
                  <c:y val="7.893604056373309E-3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Другие
</a:t>
                    </a:r>
                    <a:r>
                      <a:rPr lang="ru-RU" dirty="0" smtClean="0">
                        <a:solidFill>
                          <a:schemeClr val="bg1"/>
                        </a:solidFill>
                        <a:latin typeface="+mj-lt"/>
                        <a:ea typeface="Tahoma" pitchFamily="34" charset="0"/>
                        <a:cs typeface="Tahoma" pitchFamily="34" charset="0"/>
                      </a:rPr>
                      <a:t>7 343 (14,4%)</a:t>
                    </a:r>
                    <a:endParaRPr lang="ru-RU" dirty="0">
                      <a:solidFill>
                        <a:schemeClr val="bg1"/>
                      </a:solidFill>
                      <a:latin typeface="+mj-lt"/>
                      <a:ea typeface="Tahoma" pitchFamily="34" charset="0"/>
                      <a:cs typeface="Tahoma" pitchFamily="34" charset="0"/>
                    </a:endParaRPr>
                  </a:p>
                </c:rich>
              </c:tx>
              <c:dLblPos val="bestFit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49-4BAB-A7D2-43CAFB7BB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j-lt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Строительство</c:v>
                </c:pt>
                <c:pt idx="1">
                  <c:v>Административная деятельность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22618</c:v>
                </c:pt>
                <c:pt idx="1">
                  <c:v>5860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349-4BAB-A7D2-43CAFB7BB3EC}"/>
            </c:ext>
          </c:extLst>
        </c:ser>
        <c:dLbls>
          <c:showCatName val="1"/>
        </c:dLbls>
      </c:pie3DChart>
      <c:spPr>
        <a:noFill/>
        <a:ln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465717713164021"/>
          <c:y val="0.10767920542494262"/>
          <c:w val="0.50826709898110356"/>
          <c:h val="0.795479067470435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ЧЕЛОВЕК</c:v>
                </c:pt>
              </c:strCache>
            </c:strRef>
          </c:tx>
          <c:spPr>
            <a:solidFill>
              <a:srgbClr val="0C355C"/>
            </a:solidFill>
            <a:ln>
              <a:noFill/>
            </a:ln>
          </c:spPr>
          <c:dPt>
            <c:idx val="0"/>
            <c:spPr>
              <a:solidFill>
                <a:srgbClr val="00339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73-49BC-B5DC-860F27E6D7E2}"/>
              </c:ext>
            </c:extLst>
          </c:dPt>
          <c:dPt>
            <c:idx val="1"/>
            <c:spPr>
              <a:solidFill>
                <a:srgbClr val="4794D9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73-49BC-B5DC-860F27E6D7E2}"/>
              </c:ext>
            </c:extLst>
          </c:dPt>
          <c:dPt>
            <c:idx val="2"/>
            <c:spPr>
              <a:solidFill>
                <a:srgbClr val="21293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73-49BC-B5DC-860F27E6D7E2}"/>
              </c:ext>
            </c:extLst>
          </c:dPt>
          <c:dPt>
            <c:idx val="3"/>
            <c:spPr>
              <a:solidFill>
                <a:srgbClr val="7688A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73-49BC-B5DC-860F27E6D7E2}"/>
              </c:ext>
            </c:extLst>
          </c:dPt>
          <c:cat>
            <c:strRef>
              <c:f>Лист1!$A$2:$A$5</c:f>
              <c:strCache>
                <c:ptCount val="4"/>
                <c:pt idx="0">
                  <c:v>со средним профессиональным образованием </c:v>
                </c:pt>
                <c:pt idx="1">
                  <c:v>с высшим профессиональным образованием </c:v>
                </c:pt>
                <c:pt idx="2">
                  <c:v>прошедшие профессиональную подготовку </c:v>
                </c:pt>
                <c:pt idx="3">
                  <c:v>без предъявления требований к образованию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127300</c:v>
                </c:pt>
                <c:pt idx="1">
                  <c:v>72600</c:v>
                </c:pt>
                <c:pt idx="2">
                  <c:v>53400</c:v>
                </c:pt>
                <c:pt idx="3">
                  <c:v>39500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573-49BC-B5DC-860F27E6D7E2}"/>
            </c:ext>
          </c:extLst>
        </c:ser>
        <c:firstSliceAng val="8"/>
        <c:holeSize val="48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CDF4-F2F1-4BBC-94CF-BCDE59CC8BAA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F16D-FD99-4D1F-BAB3-F6E076E0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2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63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BF16D-FD99-4D1F-BAB3-F6E076E092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BF16D-FD99-4D1F-BAB3-F6E076E0928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545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548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23400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2" y="332817"/>
            <a:ext cx="1210058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7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41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15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3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7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60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11520488" cy="6480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 l="2" t="3" r="2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2" y="345010"/>
            <a:ext cx="110947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1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3" y="345010"/>
            <a:ext cx="1109474" cy="4378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34501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488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5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4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8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2B36-C70E-46E3-9B3A-2891A625969F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2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5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chart" Target="../charts/chart3.xml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195.svg"/><Relationship Id="rId4" Type="http://schemas.openxmlformats.org/officeDocument/2006/relationships/image" Target="../media/image2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40067" y="2790071"/>
            <a:ext cx="10440355" cy="10858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3528" b="1" dirty="0" smtClean="0">
                <a:ln w="63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Востребованные кадры на рынке труда </a:t>
            </a:r>
          </a:p>
          <a:p>
            <a:pPr algn="ctr">
              <a:defRPr/>
            </a:pPr>
            <a:r>
              <a:rPr lang="ru-RU" sz="3528" b="1" dirty="0" smtClean="0">
                <a:ln w="63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Иркутской области </a:t>
            </a:r>
            <a:endParaRPr lang="ru-RU" sz="3528" b="1" dirty="0">
              <a:ln w="63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r.yakovlev\Desktop\2021 - 12 - 14 - шаблон презентации министерства\картинки\лого правительств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890" y="445879"/>
            <a:ext cx="1179375" cy="1444162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217984" y="-26244300"/>
            <a:ext cx="1632981" cy="59513101"/>
            <a:chOff x="3347864" y="-20830850"/>
            <a:chExt cx="1296144" cy="472372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43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43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" y="6120185"/>
            <a:ext cx="11520311" cy="2714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764" dirty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город Иркутск, 2023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8639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5762451" y="2692756"/>
            <a:ext cx="818502" cy="49443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15810" y="380139"/>
            <a:ext cx="7577266" cy="234313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ПОКАЗАТЕЛИ </a:t>
            </a:r>
            <a:r>
              <a:rPr lang="ru-RU" sz="2000" spc="-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РЫНКА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ТРУДА ИРКУТСКОЙ</a:t>
            </a:r>
            <a:r>
              <a:rPr lang="ru-RU" sz="2000" spc="-6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ОБЛАСТИ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603907" y="1310139"/>
            <a:ext cx="0" cy="4821672"/>
          </a:xfrm>
          <a:prstGeom prst="line">
            <a:avLst/>
          </a:prstGeom>
          <a:ln w="28575">
            <a:solidFill>
              <a:srgbClr val="479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14"/>
          <p:cNvSpPr txBox="1"/>
          <p:nvPr/>
        </p:nvSpPr>
        <p:spPr>
          <a:xfrm>
            <a:off x="8093076" y="1298972"/>
            <a:ext cx="2266322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3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32 </a:t>
            </a:r>
            <a:r>
              <a:rPr lang="ru-RU" sz="175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тыс. вакансий</a:t>
            </a:r>
            <a:endParaRPr sz="175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8" name="object 90"/>
          <p:cNvSpPr/>
          <p:nvPr/>
        </p:nvSpPr>
        <p:spPr>
          <a:xfrm>
            <a:off x="6724152" y="1379278"/>
            <a:ext cx="198120" cy="360045"/>
          </a:xfrm>
          <a:custGeom>
            <a:avLst/>
            <a:gdLst/>
            <a:ahLst/>
            <a:cxnLst/>
            <a:rect l="l" t="t" r="r" b="b"/>
            <a:pathLst>
              <a:path w="198120" h="360044">
                <a:moveTo>
                  <a:pt x="0" y="0"/>
                </a:moveTo>
                <a:lnTo>
                  <a:pt x="0" y="360000"/>
                </a:lnTo>
                <a:lnTo>
                  <a:pt x="198000" y="179999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864" y="1298621"/>
            <a:ext cx="828000" cy="52931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688383" y="3354635"/>
            <a:ext cx="4698865" cy="11656"/>
          </a:xfrm>
          <a:prstGeom prst="line">
            <a:avLst/>
          </a:prstGeom>
          <a:ln w="28575">
            <a:solidFill>
              <a:srgbClr val="479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ject 53"/>
          <p:cNvSpPr txBox="1"/>
          <p:nvPr/>
        </p:nvSpPr>
        <p:spPr>
          <a:xfrm>
            <a:off x="578384" y="5317606"/>
            <a:ext cx="4801444" cy="813698"/>
          </a:xfrm>
          <a:prstGeom prst="roundRect">
            <a:avLst/>
          </a:prstGeom>
          <a:ln w="28575">
            <a:solidFill>
              <a:srgbClr val="4794D9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750" b="1" spc="-5" dirty="0" smtClean="0">
                <a:solidFill>
                  <a:srgbClr val="0070C0"/>
                </a:solidFill>
                <a:cs typeface="Calibri"/>
              </a:rPr>
              <a:t>КОЭФФИЦИЕНТ НАПРЯЖЕННОСТИ НА РЫНКЕ ТРУДА – 0,3 ед. </a:t>
            </a:r>
            <a:r>
              <a:rPr lang="ru-RU" sz="1200" spc="-5" dirty="0" smtClean="0">
                <a:cs typeface="Calibri"/>
              </a:rPr>
              <a:t>(н</a:t>
            </a:r>
            <a:r>
              <a:rPr lang="ru-RU" sz="1200" dirty="0" smtClean="0"/>
              <a:t>а </a:t>
            </a:r>
            <a:r>
              <a:rPr lang="ru-RU" sz="1200" dirty="0"/>
              <a:t>одного гражданина, состоящего на учете в органах занятости, приходится 3 </a:t>
            </a:r>
            <a:r>
              <a:rPr lang="ru-RU" sz="1200" dirty="0" smtClean="0"/>
              <a:t>свободные вакансии)</a:t>
            </a:r>
            <a:endParaRPr lang="ru-RU" sz="1200" dirty="0">
              <a:latin typeface="Calibri"/>
              <a:cs typeface="Calibri"/>
            </a:endParaRPr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7589" y="1310139"/>
            <a:ext cx="591466" cy="15621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4A1280B-BB1D-6141-BE92-B2B9F4E35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450" y="1300708"/>
            <a:ext cx="858783" cy="555171"/>
          </a:xfrm>
          <a:prstGeom prst="rect">
            <a:avLst/>
          </a:prstGeom>
        </p:spPr>
      </p:pic>
      <p:sp>
        <p:nvSpPr>
          <p:cNvPr id="37" name="object 14"/>
          <p:cNvSpPr txBox="1"/>
          <p:nvPr/>
        </p:nvSpPr>
        <p:spPr>
          <a:xfrm>
            <a:off x="332304" y="1905663"/>
            <a:ext cx="3920357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58,3%</a:t>
            </a:r>
            <a:r>
              <a:rPr lang="ru-RU" sz="33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 - </a:t>
            </a:r>
            <a:r>
              <a:rPr lang="ru-RU" sz="1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уровень занятости</a:t>
            </a:r>
            <a:endParaRPr sz="175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4330752" y="1742307"/>
            <a:ext cx="1189454" cy="604220"/>
          </a:xfrm>
          <a:prstGeom prst="round2DiagRect">
            <a:avLst>
              <a:gd name="adj1" fmla="val 35551"/>
              <a:gd name="adj2" fmla="val 0"/>
            </a:avLst>
          </a:prstGeom>
          <a:solidFill>
            <a:srgbClr val="7C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42" name="object 169"/>
          <p:cNvSpPr txBox="1"/>
          <p:nvPr/>
        </p:nvSpPr>
        <p:spPr>
          <a:xfrm>
            <a:off x="4688722" y="1900620"/>
            <a:ext cx="8314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1,2</a:t>
            </a:r>
            <a:r>
              <a:rPr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85" dirty="0" err="1" smtClean="0">
                <a:solidFill>
                  <a:srgbClr val="FFFFFF"/>
                </a:solidFill>
                <a:latin typeface="Calibri"/>
                <a:cs typeface="Calibri"/>
              </a:rPr>
              <a:t>п.п</a:t>
            </a:r>
            <a:r>
              <a:rPr lang="ru-RU"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4" name="object 170"/>
          <p:cNvSpPr/>
          <p:nvPr/>
        </p:nvSpPr>
        <p:spPr>
          <a:xfrm>
            <a:off x="4400750" y="1956621"/>
            <a:ext cx="192489" cy="177126"/>
          </a:xfrm>
          <a:custGeom>
            <a:avLst/>
            <a:gdLst/>
            <a:ahLst/>
            <a:cxnLst/>
            <a:rect l="l" t="t" r="r" b="b"/>
            <a:pathLst>
              <a:path w="132079" h="114300">
                <a:moveTo>
                  <a:pt x="65944" y="0"/>
                </a:moveTo>
                <a:lnTo>
                  <a:pt x="0" y="114217"/>
                </a:lnTo>
                <a:lnTo>
                  <a:pt x="131889" y="114217"/>
                </a:lnTo>
                <a:lnTo>
                  <a:pt x="65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4"/>
          <p:cNvSpPr txBox="1"/>
          <p:nvPr/>
        </p:nvSpPr>
        <p:spPr>
          <a:xfrm>
            <a:off x="231317" y="2454669"/>
            <a:ext cx="4002114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5%</a:t>
            </a:r>
            <a:r>
              <a:rPr lang="ru-RU" sz="33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 - </a:t>
            </a:r>
            <a:r>
              <a:rPr lang="ru-RU" sz="1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уровень  безработицы </a:t>
            </a:r>
          </a:p>
          <a:p>
            <a:pPr algn="r">
              <a:lnSpc>
                <a:spcPct val="100000"/>
              </a:lnSpc>
            </a:pPr>
            <a:r>
              <a:rPr lang="ru-RU" sz="1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по МОТ</a:t>
            </a:r>
            <a:endParaRPr sz="175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4328914" y="2594272"/>
            <a:ext cx="1189454" cy="604220"/>
          </a:xfrm>
          <a:prstGeom prst="round2DiagRect">
            <a:avLst>
              <a:gd name="adj1" fmla="val 35551"/>
              <a:gd name="adj2" fmla="val 0"/>
            </a:avLst>
          </a:prstGeom>
          <a:solidFill>
            <a:srgbClr val="7C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48" name="object 169"/>
          <p:cNvSpPr txBox="1"/>
          <p:nvPr/>
        </p:nvSpPr>
        <p:spPr>
          <a:xfrm>
            <a:off x="4686884" y="2752585"/>
            <a:ext cx="8314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1,0</a:t>
            </a:r>
            <a:r>
              <a:rPr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85" dirty="0" err="1" smtClean="0">
                <a:solidFill>
                  <a:srgbClr val="FFFFFF"/>
                </a:solidFill>
                <a:latin typeface="Calibri"/>
                <a:cs typeface="Calibri"/>
              </a:rPr>
              <a:t>п.п</a:t>
            </a:r>
            <a:r>
              <a:rPr lang="ru-RU"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49" name="object 170"/>
          <p:cNvSpPr/>
          <p:nvPr/>
        </p:nvSpPr>
        <p:spPr>
          <a:xfrm rot="10800000">
            <a:off x="4398912" y="2808586"/>
            <a:ext cx="192489" cy="177126"/>
          </a:xfrm>
          <a:custGeom>
            <a:avLst/>
            <a:gdLst/>
            <a:ahLst/>
            <a:cxnLst/>
            <a:rect l="l" t="t" r="r" b="b"/>
            <a:pathLst>
              <a:path w="132079" h="114300">
                <a:moveTo>
                  <a:pt x="65944" y="0"/>
                </a:moveTo>
                <a:lnTo>
                  <a:pt x="0" y="114217"/>
                </a:lnTo>
                <a:lnTo>
                  <a:pt x="131889" y="114217"/>
                </a:lnTo>
                <a:lnTo>
                  <a:pt x="65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4"/>
          <p:cNvSpPr txBox="1"/>
          <p:nvPr/>
        </p:nvSpPr>
        <p:spPr>
          <a:xfrm>
            <a:off x="648120" y="4248566"/>
            <a:ext cx="4002114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0,8%</a:t>
            </a:r>
            <a:r>
              <a:rPr lang="ru-RU" sz="33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 - </a:t>
            </a:r>
            <a:r>
              <a:rPr lang="ru-RU" sz="1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уровень регистрируемой безработицы 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14A1280B-BB1D-6141-BE92-B2B9F4E35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637" y="3650960"/>
            <a:ext cx="847415" cy="547822"/>
          </a:xfrm>
          <a:prstGeom prst="rect">
            <a:avLst/>
          </a:prstGeom>
        </p:spPr>
      </p:pic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4316060" y="4388169"/>
            <a:ext cx="1189454" cy="604220"/>
          </a:xfrm>
          <a:prstGeom prst="round2DiagRect">
            <a:avLst>
              <a:gd name="adj1" fmla="val 35551"/>
              <a:gd name="adj2" fmla="val 0"/>
            </a:avLst>
          </a:prstGeom>
          <a:solidFill>
            <a:srgbClr val="7CA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53" name="object 169"/>
          <p:cNvSpPr txBox="1"/>
          <p:nvPr/>
        </p:nvSpPr>
        <p:spPr>
          <a:xfrm>
            <a:off x="4674030" y="4546482"/>
            <a:ext cx="83148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Calibri"/>
                <a:cs typeface="Calibri"/>
              </a:rPr>
              <a:t>0,1</a:t>
            </a:r>
            <a:r>
              <a:rPr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600" b="1" spc="-85" dirty="0" err="1" smtClean="0">
                <a:solidFill>
                  <a:srgbClr val="FFFFFF"/>
                </a:solidFill>
                <a:latin typeface="Calibri"/>
                <a:cs typeface="Calibri"/>
              </a:rPr>
              <a:t>п.п</a:t>
            </a:r>
            <a:r>
              <a:rPr lang="ru-RU" sz="1600" b="1" spc="-8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4" name="object 170"/>
          <p:cNvSpPr/>
          <p:nvPr/>
        </p:nvSpPr>
        <p:spPr>
          <a:xfrm rot="10800000">
            <a:off x="4386058" y="4602483"/>
            <a:ext cx="192489" cy="177126"/>
          </a:xfrm>
          <a:custGeom>
            <a:avLst/>
            <a:gdLst/>
            <a:ahLst/>
            <a:cxnLst/>
            <a:rect l="l" t="t" r="r" b="b"/>
            <a:pathLst>
              <a:path w="132079" h="114300">
                <a:moveTo>
                  <a:pt x="65944" y="0"/>
                </a:moveTo>
                <a:lnTo>
                  <a:pt x="0" y="114217"/>
                </a:lnTo>
                <a:lnTo>
                  <a:pt x="131889" y="114217"/>
                </a:lnTo>
                <a:lnTo>
                  <a:pt x="659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xmlns="" id="{50BA4F9B-961B-F941-BDCA-1A418B96260F}"/>
              </a:ext>
            </a:extLst>
          </p:cNvPr>
          <p:cNvSpPr/>
          <p:nvPr/>
        </p:nvSpPr>
        <p:spPr>
          <a:xfrm>
            <a:off x="6724153" y="1956619"/>
            <a:ext cx="4705848" cy="1683049"/>
          </a:xfrm>
          <a:custGeom>
            <a:avLst/>
            <a:gdLst/>
            <a:ahLst/>
            <a:cxnLst/>
            <a:rect l="l" t="t" r="r" b="b"/>
            <a:pathLst>
              <a:path w="10296525" h="4821555">
                <a:moveTo>
                  <a:pt x="0" y="4821271"/>
                </a:moveTo>
                <a:lnTo>
                  <a:pt x="10295999" y="4821271"/>
                </a:lnTo>
                <a:lnTo>
                  <a:pt x="10295999" y="0"/>
                </a:lnTo>
                <a:lnTo>
                  <a:pt x="0" y="0"/>
                </a:lnTo>
                <a:lnTo>
                  <a:pt x="0" y="4821271"/>
                </a:lnTo>
                <a:close/>
              </a:path>
            </a:pathLst>
          </a:custGeom>
          <a:solidFill>
            <a:srgbClr val="4794D9">
              <a:alpha val="301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Прямоугольник с двумя скругленными противолежащими углами 55">
            <a:extLst>
              <a:ext uri="{FF2B5EF4-FFF2-40B4-BE49-F238E27FC236}">
                <a16:creationId xmlns:a16="http://schemas.microsoft.com/office/drawing/2014/main" xmlns="" id="{5E735E4F-D338-8040-A46D-96B03C4FD730}"/>
              </a:ext>
            </a:extLst>
          </p:cNvPr>
          <p:cNvSpPr/>
          <p:nvPr/>
        </p:nvSpPr>
        <p:spPr>
          <a:xfrm>
            <a:off x="9955701" y="1962079"/>
            <a:ext cx="1472164" cy="1683352"/>
          </a:xfrm>
          <a:prstGeom prst="round2DiagRect">
            <a:avLst>
              <a:gd name="adj1" fmla="val 12614"/>
              <a:gd name="adj2" fmla="val 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244072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324000" bIns="0" rtlCol="0" anchor="t"/>
          <a:lstStyle/>
          <a:p>
            <a:pPr algn="ctr"/>
            <a:r>
              <a:rPr lang="ru-RU" sz="24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57,8% </a:t>
            </a:r>
            <a:r>
              <a:rPr lang="ru-RU" sz="18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всех</a:t>
            </a:r>
            <a:r>
              <a:rPr lang="ru-RU" sz="24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вакансий</a:t>
            </a:r>
            <a:endParaRPr lang="ru-RU" sz="1000" dirty="0">
              <a:cs typeface="Calibri"/>
            </a:endParaRPr>
          </a:p>
        </p:txBody>
      </p:sp>
      <p:sp>
        <p:nvSpPr>
          <p:cNvPr id="57" name="object 1006">
            <a:extLst>
              <a:ext uri="{FF2B5EF4-FFF2-40B4-BE49-F238E27FC236}">
                <a16:creationId xmlns:a16="http://schemas.microsoft.com/office/drawing/2014/main" xmlns="" id="{5759B9D3-90F3-424C-BAAA-9FE6A88CA6F2}"/>
              </a:ext>
            </a:extLst>
          </p:cNvPr>
          <p:cNvSpPr txBox="1"/>
          <p:nvPr/>
        </p:nvSpPr>
        <p:spPr>
          <a:xfrm>
            <a:off x="6991308" y="2019530"/>
            <a:ext cx="741199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00" b="1" dirty="0">
                <a:cs typeface="Calibri"/>
              </a:rPr>
              <a:t>Г. ИРКУТСК 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325739C3-2E0D-DF46-A416-383184D8D919}"/>
              </a:ext>
            </a:extLst>
          </p:cNvPr>
          <p:cNvSpPr/>
          <p:nvPr/>
        </p:nvSpPr>
        <p:spPr>
          <a:xfrm>
            <a:off x="6820652" y="2061463"/>
            <a:ext cx="107950" cy="10795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59" name="object 1012">
            <a:extLst>
              <a:ext uri="{FF2B5EF4-FFF2-40B4-BE49-F238E27FC236}">
                <a16:creationId xmlns:a16="http://schemas.microsoft.com/office/drawing/2014/main" xmlns="" id="{88238B98-99BE-E44E-80B8-8490DE40E463}"/>
              </a:ext>
            </a:extLst>
          </p:cNvPr>
          <p:cNvSpPr txBox="1"/>
          <p:nvPr/>
        </p:nvSpPr>
        <p:spPr>
          <a:xfrm>
            <a:off x="7628745" y="2022379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28,8%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A763F8A3-7975-E345-975F-804D25AB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20652" y="2243891"/>
            <a:ext cx="76200" cy="1651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B49871F5-6628-484D-97C8-BC5C994E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08735" y="2243891"/>
            <a:ext cx="76200" cy="1651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8ACE6C19-4AA2-044F-91D8-7D8186456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96818" y="2243891"/>
            <a:ext cx="76200" cy="16510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FAD6AE8-4060-EF44-B9A5-4495886AC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84901" y="2243891"/>
            <a:ext cx="76200" cy="1651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801DB98-39F1-ED43-ACC9-F8A7CBAED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72984" y="2243891"/>
            <a:ext cx="76200" cy="1651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204A864D-6F35-A14E-9F57-CC86ABDCA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61067" y="2243891"/>
            <a:ext cx="76200" cy="1651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D80ED2C9-CB2E-494B-ADE2-A24D47FC5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49150" y="2243891"/>
            <a:ext cx="76200" cy="1651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E0CCADE8-C264-A747-90D1-61F389ED9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37233" y="2243891"/>
            <a:ext cx="76200" cy="1651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06642F7D-27BD-A74E-B127-2DBA9A11C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25316" y="2243891"/>
            <a:ext cx="76200" cy="1651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7C177F9C-FA21-0541-B512-C689D662B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13399" y="2243891"/>
            <a:ext cx="76200" cy="1651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D9974A3D-8A60-6B47-94FD-59AF8ED4D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01482" y="2243891"/>
            <a:ext cx="76200" cy="1651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3BBC64EF-024E-D444-8B1D-07D20E40B5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89565" y="2243891"/>
            <a:ext cx="76200" cy="16510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69A64E5D-F98B-1940-8D9B-CFE6A5C83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77648" y="2243891"/>
            <a:ext cx="76200" cy="16510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06DBA5A8-64B4-8840-8E3F-C0AFF4BA6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65731" y="2243891"/>
            <a:ext cx="76200" cy="165100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3C945FD8-244C-0F43-B994-EF23BE9C07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53814" y="2243891"/>
            <a:ext cx="76200" cy="16510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1F3BDFF-8C44-D64E-9B90-64B68E9DE6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41897" y="2243891"/>
            <a:ext cx="76200" cy="1651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77E1437-1F40-EE4B-8B87-5FA21E90EE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29980" y="2243891"/>
            <a:ext cx="76200" cy="1651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CA64A85A-D6F3-CB4A-A978-C4BBE97EBC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318063" y="2243891"/>
            <a:ext cx="76200" cy="16510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792D118F-CC8B-CE45-BADD-8718199A29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406146" y="2243891"/>
            <a:ext cx="76200" cy="16510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1362C0C-9B70-D748-A112-097C306C6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494229" y="2243891"/>
            <a:ext cx="76200" cy="16510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6C2ECDB9-7875-054B-B33A-7D35B67530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82312" y="2243891"/>
            <a:ext cx="76200" cy="1651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BCC1D048-A1D8-9145-9F87-BCDB45C97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670395" y="2243891"/>
            <a:ext cx="76200" cy="1651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B42485A8-3862-D34C-9DD2-4006C28C9F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758478" y="2243891"/>
            <a:ext cx="76200" cy="16510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BE60FC1F-E4FC-FE45-93E6-B0239931F3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846561" y="2243891"/>
            <a:ext cx="76200" cy="16510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1D98026-9394-F942-BEA8-1B2610D8C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34644" y="2243891"/>
            <a:ext cx="76200" cy="165100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2DDE90E7-775C-9549-B53B-24C82B4ED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22727" y="2243891"/>
            <a:ext cx="76200" cy="1651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7AEAC1D-E77C-1849-8DF4-CC1E9898B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10810" y="2243891"/>
            <a:ext cx="76200" cy="1651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5A4FCEE1-55AA-BE44-AE87-94DF3AF92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98893" y="2243891"/>
            <a:ext cx="76200" cy="165100"/>
          </a:xfrm>
          <a:prstGeom prst="rect">
            <a:avLst/>
          </a:prstGeom>
        </p:spPr>
      </p:pic>
      <p:sp>
        <p:nvSpPr>
          <p:cNvPr id="91" name="object 1006">
            <a:extLst>
              <a:ext uri="{FF2B5EF4-FFF2-40B4-BE49-F238E27FC236}">
                <a16:creationId xmlns:a16="http://schemas.microsoft.com/office/drawing/2014/main" xmlns="" id="{5759B9D3-90F3-424C-BAAA-9FE6A88CA6F2}"/>
              </a:ext>
            </a:extLst>
          </p:cNvPr>
          <p:cNvSpPr txBox="1"/>
          <p:nvPr/>
        </p:nvSpPr>
        <p:spPr>
          <a:xfrm>
            <a:off x="7000488" y="2430820"/>
            <a:ext cx="741199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00" b="1" dirty="0">
                <a:cs typeface="Calibri"/>
              </a:rPr>
              <a:t>Г. </a:t>
            </a:r>
            <a:r>
              <a:rPr lang="ru-RU" sz="1000" b="1" dirty="0" smtClean="0">
                <a:cs typeface="Calibri"/>
              </a:rPr>
              <a:t>АНГАРСК 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325739C3-2E0D-DF46-A416-383184D8D919}"/>
              </a:ext>
            </a:extLst>
          </p:cNvPr>
          <p:cNvSpPr/>
          <p:nvPr/>
        </p:nvSpPr>
        <p:spPr>
          <a:xfrm>
            <a:off x="6829832" y="2472753"/>
            <a:ext cx="107950" cy="10795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93" name="object 1012">
            <a:extLst>
              <a:ext uri="{FF2B5EF4-FFF2-40B4-BE49-F238E27FC236}">
                <a16:creationId xmlns:a16="http://schemas.microsoft.com/office/drawing/2014/main" xmlns="" id="{88238B98-99BE-E44E-80B8-8490DE40E463}"/>
              </a:ext>
            </a:extLst>
          </p:cNvPr>
          <p:cNvSpPr txBox="1"/>
          <p:nvPr/>
        </p:nvSpPr>
        <p:spPr>
          <a:xfrm>
            <a:off x="7637925" y="2433669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spc="-15" dirty="0" smtClean="0">
                <a:cs typeface="Calibri"/>
              </a:rPr>
              <a:t>10,9</a:t>
            </a:r>
            <a:r>
              <a:rPr lang="ru-RU" sz="1000" b="1" dirty="0" smtClean="0">
                <a:cs typeface="Calibri"/>
              </a:rPr>
              <a:t>%</a:t>
            </a:r>
            <a:endParaRPr sz="1000" b="1" dirty="0">
              <a:latin typeface="Calibri"/>
              <a:cs typeface="Calibri"/>
            </a:endParaRP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A763F8A3-7975-E345-975F-804D25AB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24322" y="2638655"/>
            <a:ext cx="76200" cy="16510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B49871F5-6628-484D-97C8-BC5C994E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12405" y="2638655"/>
            <a:ext cx="76200" cy="165100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ACE6C19-4AA2-044F-91D8-7D8186456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00488" y="2638655"/>
            <a:ext cx="76200" cy="165100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AFAD6AE8-4060-EF44-B9A5-4495886AC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88571" y="2638655"/>
            <a:ext cx="76200" cy="16510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8801DB98-39F1-ED43-ACC9-F8A7CBAED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76654" y="2638655"/>
            <a:ext cx="76200" cy="165100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204A864D-6F35-A14E-9F57-CC86ABDCA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64737" y="2638655"/>
            <a:ext cx="76200" cy="16510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D80ED2C9-CB2E-494B-ADE2-A24D47FC5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52820" y="2638655"/>
            <a:ext cx="76200" cy="165100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E0CCADE8-C264-A747-90D1-61F389ED9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40903" y="2638655"/>
            <a:ext cx="76200" cy="1651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06642F7D-27BD-A74E-B127-2DBA9A11C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28986" y="2638655"/>
            <a:ext cx="76200" cy="1651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7C177F9C-FA21-0541-B512-C689D662B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17069" y="2638655"/>
            <a:ext cx="76200" cy="165100"/>
          </a:xfrm>
          <a:prstGeom prst="rect">
            <a:avLst/>
          </a:prstGeom>
        </p:spPr>
      </p:pic>
      <p:sp>
        <p:nvSpPr>
          <p:cNvPr id="104" name="object 1006">
            <a:extLst>
              <a:ext uri="{FF2B5EF4-FFF2-40B4-BE49-F238E27FC236}">
                <a16:creationId xmlns:a16="http://schemas.microsoft.com/office/drawing/2014/main" xmlns="" id="{5759B9D3-90F3-424C-BAAA-9FE6A88CA6F2}"/>
              </a:ext>
            </a:extLst>
          </p:cNvPr>
          <p:cNvSpPr txBox="1"/>
          <p:nvPr/>
        </p:nvSpPr>
        <p:spPr>
          <a:xfrm>
            <a:off x="7009672" y="2809066"/>
            <a:ext cx="741199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00" b="1" dirty="0">
                <a:cs typeface="Calibri"/>
              </a:rPr>
              <a:t>Г. </a:t>
            </a:r>
            <a:r>
              <a:rPr lang="ru-RU" sz="1000" b="1" dirty="0" smtClean="0">
                <a:cs typeface="Calibri"/>
              </a:rPr>
              <a:t>БРАТСК 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xmlns="" id="{325739C3-2E0D-DF46-A416-383184D8D919}"/>
              </a:ext>
            </a:extLst>
          </p:cNvPr>
          <p:cNvSpPr/>
          <p:nvPr/>
        </p:nvSpPr>
        <p:spPr>
          <a:xfrm>
            <a:off x="6839016" y="2850999"/>
            <a:ext cx="107950" cy="10795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106" name="object 1012">
            <a:extLst>
              <a:ext uri="{FF2B5EF4-FFF2-40B4-BE49-F238E27FC236}">
                <a16:creationId xmlns:a16="http://schemas.microsoft.com/office/drawing/2014/main" xmlns="" id="{88238B98-99BE-E44E-80B8-8490DE40E463}"/>
              </a:ext>
            </a:extLst>
          </p:cNvPr>
          <p:cNvSpPr txBox="1"/>
          <p:nvPr/>
        </p:nvSpPr>
        <p:spPr>
          <a:xfrm>
            <a:off x="7647109" y="2811915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spc="-15" dirty="0" smtClean="0">
                <a:cs typeface="Calibri"/>
              </a:rPr>
              <a:t>10,2</a:t>
            </a:r>
            <a:r>
              <a:rPr lang="ru-RU" sz="1000" b="1" dirty="0" smtClean="0">
                <a:cs typeface="Calibri"/>
              </a:rPr>
              <a:t>%</a:t>
            </a:r>
            <a:endParaRPr sz="1000" b="1" dirty="0">
              <a:latin typeface="Calibri"/>
              <a:cs typeface="Calibri"/>
            </a:endParaRP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A763F8A3-7975-E345-975F-804D25AB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27994" y="3000377"/>
            <a:ext cx="76200" cy="16510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B49871F5-6628-484D-97C8-BC5C994E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16077" y="3000377"/>
            <a:ext cx="76200" cy="16510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8ACE6C19-4AA2-044F-91D8-7D8186456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04160" y="3000377"/>
            <a:ext cx="76200" cy="165100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AFAD6AE8-4060-EF44-B9A5-4495886AC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92243" y="3000377"/>
            <a:ext cx="76200" cy="165100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8801DB98-39F1-ED43-ACC9-F8A7CBAED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80326" y="3000377"/>
            <a:ext cx="76200" cy="165100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204A864D-6F35-A14E-9F57-CC86ABDCA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68409" y="3000377"/>
            <a:ext cx="76200" cy="165100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80ED2C9-CB2E-494B-ADE2-A24D47FC5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56492" y="3000377"/>
            <a:ext cx="76200" cy="16510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E0CCADE8-C264-A747-90D1-61F389ED9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44575" y="3000377"/>
            <a:ext cx="76200" cy="16510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06642F7D-27BD-A74E-B127-2DBA9A11C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658" y="3000377"/>
            <a:ext cx="76200" cy="165100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7C177F9C-FA21-0541-B512-C689D662B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20741" y="3000377"/>
            <a:ext cx="76200" cy="165100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7C177F9C-FA21-0541-B512-C689D662B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14388" y="2631311"/>
            <a:ext cx="76200" cy="165100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5A4FCEE1-55AA-BE44-AE87-94DF3AF92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96211" y="2247570"/>
            <a:ext cx="76200" cy="165100"/>
          </a:xfrm>
          <a:prstGeom prst="rect">
            <a:avLst/>
          </a:prstGeom>
        </p:spPr>
      </p:pic>
      <p:sp>
        <p:nvSpPr>
          <p:cNvPr id="119" name="object 1006">
            <a:extLst>
              <a:ext uri="{FF2B5EF4-FFF2-40B4-BE49-F238E27FC236}">
                <a16:creationId xmlns:a16="http://schemas.microsoft.com/office/drawing/2014/main" xmlns="" id="{5759B9D3-90F3-424C-BAAA-9FE6A88CA6F2}"/>
              </a:ext>
            </a:extLst>
          </p:cNvPr>
          <p:cNvSpPr txBox="1"/>
          <p:nvPr/>
        </p:nvSpPr>
        <p:spPr>
          <a:xfrm>
            <a:off x="7018858" y="3170780"/>
            <a:ext cx="741199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00" b="1" dirty="0">
                <a:cs typeface="Calibri"/>
              </a:rPr>
              <a:t>Г. </a:t>
            </a:r>
            <a:r>
              <a:rPr lang="ru-RU" sz="1000" b="1" dirty="0" smtClean="0">
                <a:cs typeface="Calibri"/>
              </a:rPr>
              <a:t>УСТЬ-КУТ 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20" name="Овал 119">
            <a:extLst>
              <a:ext uri="{FF2B5EF4-FFF2-40B4-BE49-F238E27FC236}">
                <a16:creationId xmlns:a16="http://schemas.microsoft.com/office/drawing/2014/main" xmlns="" id="{325739C3-2E0D-DF46-A416-383184D8D919}"/>
              </a:ext>
            </a:extLst>
          </p:cNvPr>
          <p:cNvSpPr/>
          <p:nvPr/>
        </p:nvSpPr>
        <p:spPr>
          <a:xfrm>
            <a:off x="6848202" y="3212713"/>
            <a:ext cx="107950" cy="10795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 b="1" dirty="0">
              <a:solidFill>
                <a:schemeClr val="tx1"/>
              </a:solidFill>
            </a:endParaRPr>
          </a:p>
        </p:txBody>
      </p:sp>
      <p:sp>
        <p:nvSpPr>
          <p:cNvPr id="121" name="object 1012">
            <a:extLst>
              <a:ext uri="{FF2B5EF4-FFF2-40B4-BE49-F238E27FC236}">
                <a16:creationId xmlns:a16="http://schemas.microsoft.com/office/drawing/2014/main" xmlns="" id="{88238B98-99BE-E44E-80B8-8490DE40E463}"/>
              </a:ext>
            </a:extLst>
          </p:cNvPr>
          <p:cNvSpPr txBox="1"/>
          <p:nvPr/>
        </p:nvSpPr>
        <p:spPr>
          <a:xfrm>
            <a:off x="7656295" y="3173629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spc="-15" dirty="0">
                <a:cs typeface="Calibri"/>
              </a:rPr>
              <a:t>8</a:t>
            </a:r>
            <a:r>
              <a:rPr lang="ru-RU" sz="1000" b="1" dirty="0" smtClean="0">
                <a:cs typeface="Calibri"/>
              </a:rPr>
              <a:t>%</a:t>
            </a:r>
            <a:endParaRPr sz="1000" b="1" dirty="0">
              <a:latin typeface="Calibri"/>
              <a:cs typeface="Calibri"/>
            </a:endParaRPr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A763F8A3-7975-E345-975F-804D25AB4F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31668" y="3378619"/>
            <a:ext cx="76200" cy="165100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B49871F5-6628-484D-97C8-BC5C994E3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19751" y="3378619"/>
            <a:ext cx="76200" cy="165100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8ACE6C19-4AA2-044F-91D8-7D8186456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07834" y="3378619"/>
            <a:ext cx="76200" cy="165100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AFAD6AE8-4060-EF44-B9A5-4495886ACB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095917" y="3378619"/>
            <a:ext cx="76200" cy="165100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8801DB98-39F1-ED43-ACC9-F8A7CBAEDB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84000" y="3378619"/>
            <a:ext cx="76200" cy="165100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204A864D-6F35-A14E-9F57-CC86ABDCA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72083" y="3378619"/>
            <a:ext cx="76200" cy="1651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D80ED2C9-CB2E-494B-ADE2-A24D47FC56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60166" y="3378619"/>
            <a:ext cx="76200" cy="165100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E0CCADE8-C264-A747-90D1-61F389ED9A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48249" y="3378619"/>
            <a:ext cx="76200" cy="165100"/>
          </a:xfrm>
          <a:prstGeom prst="rect">
            <a:avLst/>
          </a:prstGeom>
        </p:spPr>
      </p:pic>
      <p:graphicFrame>
        <p:nvGraphicFramePr>
          <p:cNvPr id="130" name="Диаграмма 2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8365671"/>
              </p:ext>
            </p:extLst>
          </p:nvPr>
        </p:nvGraphicFramePr>
        <p:xfrm>
          <a:off x="5762451" y="3662997"/>
          <a:ext cx="5606681" cy="2671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29601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15810" y="316639"/>
            <a:ext cx="8386890" cy="234313"/>
          </a:xfrm>
          <a:prstGeom prst="rect">
            <a:avLst/>
          </a:prstGeom>
        </p:spPr>
        <p:txBody>
          <a:bodyPr vert="horz" lIns="91440" tIns="0" rIns="91440" bIns="0" rtlCol="0" anchor="t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" b="1" kern="12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ТЕКУЩАЯ ПОТРЕБНОСТЬ </a:t>
            </a:r>
            <a:r>
              <a:rPr lang="ru-RU" sz="2000" spc="-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РЫНКА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ТРУДА ИРКУТСКОЙ</a:t>
            </a:r>
            <a:r>
              <a:rPr lang="ru-RU" sz="2000" spc="-65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Century Gothic"/>
              </a:rPr>
              <a:t>ОБЛАСТИ</a:t>
            </a:r>
          </a:p>
        </p:txBody>
      </p:sp>
      <p:graphicFrame>
        <p:nvGraphicFramePr>
          <p:cNvPr id="7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05459116"/>
              </p:ext>
            </p:extLst>
          </p:nvPr>
        </p:nvGraphicFramePr>
        <p:xfrm>
          <a:off x="-210046" y="897004"/>
          <a:ext cx="3938786" cy="313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3493145" y="997545"/>
            <a:ext cx="5553247" cy="2383631"/>
          </a:xfrm>
          <a:prstGeom prst="roundRect">
            <a:avLst/>
          </a:prstGeom>
          <a:noFill/>
          <a:ln w="19050">
            <a:solidFill>
              <a:srgbClr val="4794D9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ru-RU" sz="1400" b="1" dirty="0" smtClean="0">
                <a:ln w="635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alibri (Основной текст)"/>
                <a:ea typeface="Tahoma" pitchFamily="34" charset="0"/>
                <a:cs typeface="Tahoma" pitchFamily="34" charset="0"/>
              </a:rPr>
              <a:t>Наиболее востребованные рабочие профессии:</a:t>
            </a:r>
          </a:p>
          <a:p>
            <a:pPr algn="ctr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электрогазосварщик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1,4 тыс.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бетонщик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(1,1 тыс.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каменщик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(892 вакансии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повар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(639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арматурщик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(562 вакансии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монтажник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технологических трубопроводов (540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монтер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пути (379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машинист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экскаватора (363 вакансии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машинист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бульдозера (337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).</a:t>
            </a:r>
            <a:endParaRPr lang="ru-RU" sz="1100" b="1" dirty="0" smtClean="0">
              <a:ln w="635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latin typeface="Calibri (Основной текст)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3BE206D-B662-9741-AB7D-B94EC1A2F4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107" y="3571346"/>
            <a:ext cx="3397183" cy="27000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960E9D71-F381-D242-A694-7E8190D128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2192" y="1042993"/>
            <a:ext cx="3255409" cy="2277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93145" y="3475801"/>
            <a:ext cx="5553247" cy="1191816"/>
          </a:xfrm>
          <a:prstGeom prst="roundRect">
            <a:avLst/>
          </a:prstGeom>
          <a:noFill/>
          <a:ln w="19050">
            <a:solidFill>
              <a:srgbClr val="4794D9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 социальной сфере наиболее востребованы работники со средним профессиональным образованием по профессиям: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медицинская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сестра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740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воспитатель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(330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фельдшер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(323 вакансии).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8C52CA0-D466-CD47-BB26-5FD16530D7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4829" y="4379349"/>
            <a:ext cx="522335" cy="165918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94518DA-5102-AC49-9BC6-EF923E1AB8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7164" y="4623356"/>
            <a:ext cx="1635398" cy="14820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05845" y="4802951"/>
            <a:ext cx="5553247" cy="1430179"/>
          </a:xfrm>
          <a:prstGeom prst="roundRect">
            <a:avLst/>
          </a:prstGeom>
          <a:noFill/>
          <a:ln w="19050">
            <a:solidFill>
              <a:srgbClr val="4794D9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Потребность в работниках с высшим образованием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связана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 такими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профессиями как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врач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(1,5 тыс.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инженер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(819 вакансий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учитель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(723 вакансии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); 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специалист 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723 вакансии).</a:t>
            </a:r>
          </a:p>
        </p:txBody>
      </p:sp>
      <p:sp>
        <p:nvSpPr>
          <p:cNvPr id="19" name="object 14"/>
          <p:cNvSpPr txBox="1"/>
          <p:nvPr/>
        </p:nvSpPr>
        <p:spPr>
          <a:xfrm>
            <a:off x="1025526" y="902920"/>
            <a:ext cx="226632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8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32 </a:t>
            </a:r>
            <a:r>
              <a:rPr lang="ru-RU" sz="1400" b="1" spc="-5" dirty="0" smtClean="0">
                <a:solidFill>
                  <a:srgbClr val="0070C0"/>
                </a:solidFill>
                <a:latin typeface="Century Gothic"/>
                <a:cs typeface="Century Gothic"/>
              </a:rPr>
              <a:t>тыс. вакансий</a:t>
            </a:r>
            <a:endParaRPr sz="1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0" name="object 90"/>
          <p:cNvSpPr/>
          <p:nvPr/>
        </p:nvSpPr>
        <p:spPr>
          <a:xfrm>
            <a:off x="215402" y="983226"/>
            <a:ext cx="198120" cy="360045"/>
          </a:xfrm>
          <a:custGeom>
            <a:avLst/>
            <a:gdLst/>
            <a:ahLst/>
            <a:cxnLst/>
            <a:rect l="l" t="t" r="r" b="b"/>
            <a:pathLst>
              <a:path w="198120" h="360044">
                <a:moveTo>
                  <a:pt x="0" y="0"/>
                </a:moveTo>
                <a:lnTo>
                  <a:pt x="0" y="360000"/>
                </a:lnTo>
                <a:lnTo>
                  <a:pt x="198000" y="179999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114" y="902569"/>
            <a:ext cx="828000" cy="5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01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с двумя скругленными противолежащими углами 16">
            <a:extLst>
              <a:ext uri="{FF2B5EF4-FFF2-40B4-BE49-F238E27FC236}">
                <a16:creationId xmlns:a16="http://schemas.microsoft.com/office/drawing/2014/main" xmlns="" id="{34739112-58D9-674D-B0CD-E2F48CA23B5C}"/>
              </a:ext>
            </a:extLst>
          </p:cNvPr>
          <p:cNvSpPr/>
          <p:nvPr/>
        </p:nvSpPr>
        <p:spPr>
          <a:xfrm>
            <a:off x="611280" y="1118753"/>
            <a:ext cx="3128736" cy="1760767"/>
          </a:xfrm>
          <a:prstGeom prst="round2DiagRect">
            <a:avLst>
              <a:gd name="adj1" fmla="val 10143"/>
              <a:gd name="adj2" fmla="val 0"/>
            </a:avLst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200" b="1" dirty="0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206ADCA7-B6F1-F449-A842-86C20C00D877}"/>
              </a:ext>
            </a:extLst>
          </p:cNvPr>
          <p:cNvSpPr/>
          <p:nvPr/>
        </p:nvSpPr>
        <p:spPr>
          <a:xfrm>
            <a:off x="3887633" y="1679071"/>
            <a:ext cx="587802" cy="567063"/>
          </a:xfrm>
          <a:prstGeom prst="roundRect">
            <a:avLst/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>
              <a:lnSpc>
                <a:spcPct val="60000"/>
              </a:lnSpc>
            </a:pPr>
            <a:r>
              <a:rPr lang="ru-RU" b="1" spc="-8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endParaRPr lang="ru-RU" b="1" spc="-8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60000"/>
              </a:lnSpc>
            </a:pPr>
            <a:r>
              <a:rPr lang="ru-RU" sz="800" b="1" dirty="0">
                <a:solidFill>
                  <a:schemeClr val="bg1"/>
                </a:solidFill>
              </a:rPr>
              <a:t> </a:t>
            </a:r>
            <a:r>
              <a:rPr lang="ru-RU" sz="800" b="1" spc="110" dirty="0">
                <a:solidFill>
                  <a:schemeClr val="bg1"/>
                </a:solidFill>
              </a:rPr>
              <a:t>ЛЕТ</a:t>
            </a:r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xmlns="" id="{43D40561-CC3A-014E-A082-2B79961E093E}"/>
              </a:ext>
            </a:extLst>
          </p:cNvPr>
          <p:cNvSpPr txBox="1"/>
          <p:nvPr/>
        </p:nvSpPr>
        <p:spPr>
          <a:xfrm>
            <a:off x="3920191" y="1407499"/>
            <a:ext cx="537845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ct val="90000"/>
              </a:lnSpc>
            </a:pPr>
            <a:r>
              <a:rPr lang="ru-RU" sz="800" b="1" dirty="0">
                <a:solidFill>
                  <a:srgbClr val="003399"/>
                </a:solidFill>
                <a:latin typeface="Calibri"/>
                <a:cs typeface="Calibri"/>
              </a:rPr>
              <a:t>НА СРОК</a:t>
            </a:r>
          </a:p>
          <a:p>
            <a:pPr marR="5080" algn="ctr">
              <a:lnSpc>
                <a:spcPct val="90000"/>
              </a:lnSpc>
            </a:pPr>
            <a:r>
              <a:rPr lang="ru-RU" sz="800" b="1" dirty="0">
                <a:solidFill>
                  <a:srgbClr val="003399"/>
                </a:solidFill>
                <a:latin typeface="Calibri"/>
                <a:cs typeface="Calibri"/>
              </a:rPr>
              <a:t>НЕ МЕНЕЕ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EA322684-9384-1844-B0F1-5667486F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0" y="234000"/>
            <a:ext cx="8634540" cy="886890"/>
          </a:xfrm>
        </p:spPr>
        <p:txBody>
          <a:bodyPr/>
          <a:lstStyle/>
          <a:p>
            <a:r>
              <a:rPr lang="ru-RU" sz="2000" dirty="0" smtClean="0">
                <a:solidFill>
                  <a:srgbClr val="203864"/>
                </a:solidFill>
                <a:latin typeface="Century Gothic"/>
                <a:cs typeface="Century Gothic"/>
              </a:rPr>
              <a:t>ПРОГНОЗ </a:t>
            </a:r>
            <a:r>
              <a:rPr lang="ru-RU" sz="2000" dirty="0">
                <a:solidFill>
                  <a:srgbClr val="203864"/>
                </a:solidFill>
                <a:latin typeface="Century Gothic"/>
                <a:cs typeface="Century Gothic"/>
              </a:rPr>
              <a:t>КАДРОВЫХ </a:t>
            </a:r>
            <a:r>
              <a:rPr lang="ru-RU" sz="2000" dirty="0" smtClean="0">
                <a:solidFill>
                  <a:srgbClr val="203864"/>
                </a:solidFill>
                <a:latin typeface="Century Gothic"/>
                <a:cs typeface="Century Gothic"/>
              </a:rPr>
              <a:t>ПОТРЕБНОСТЕЙ ОРГАНИЗАЦИЙ </a:t>
            </a:r>
            <a:br>
              <a:rPr lang="ru-RU" sz="2000" dirty="0" smtClean="0">
                <a:solidFill>
                  <a:srgbClr val="203864"/>
                </a:solidFill>
                <a:latin typeface="Century Gothic"/>
                <a:cs typeface="Century Gothic"/>
              </a:rPr>
            </a:br>
            <a:r>
              <a:rPr lang="ru-RU" sz="2000" dirty="0" smtClean="0">
                <a:solidFill>
                  <a:srgbClr val="203864"/>
                </a:solidFill>
                <a:latin typeface="Century Gothic"/>
                <a:cs typeface="Century Gothic"/>
              </a:rPr>
              <a:t>ИРКУТСКОЙ </a:t>
            </a:r>
            <a:r>
              <a:rPr lang="ru-RU" sz="2000" dirty="0">
                <a:solidFill>
                  <a:srgbClr val="203864"/>
                </a:solidFill>
                <a:latin typeface="Century Gothic"/>
                <a:cs typeface="Century Gothic"/>
              </a:rPr>
              <a:t>ОБЛАСТИ НА ПЕРИОД ДО 2033 ГОДА</a:t>
            </a:r>
            <a:r>
              <a:rPr lang="ru-RU" sz="2000" dirty="0">
                <a:latin typeface="Century Gothic"/>
                <a:cs typeface="Century Gothic"/>
              </a:rPr>
              <a:t/>
            </a:r>
            <a:br>
              <a:rPr lang="ru-RU" sz="2000" dirty="0">
                <a:latin typeface="Century Gothic"/>
                <a:cs typeface="Century Gothic"/>
              </a:rPr>
            </a:br>
            <a:endParaRPr lang="ru-RU" sz="2000" dirty="0"/>
          </a:p>
        </p:txBody>
      </p:sp>
      <p:sp>
        <p:nvSpPr>
          <p:cNvPr id="8" name="object 83">
            <a:extLst>
              <a:ext uri="{FF2B5EF4-FFF2-40B4-BE49-F238E27FC236}">
                <a16:creationId xmlns:a16="http://schemas.microsoft.com/office/drawing/2014/main" xmlns="" id="{7A0605F9-3970-B44A-B8E0-D24BBC89D4ED}"/>
              </a:ext>
            </a:extLst>
          </p:cNvPr>
          <p:cNvSpPr txBox="1"/>
          <p:nvPr/>
        </p:nvSpPr>
        <p:spPr>
          <a:xfrm>
            <a:off x="867464" y="2137307"/>
            <a:ext cx="2579370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rgbClr val="FFFFFF"/>
                </a:solidFill>
                <a:cs typeface="Calibri"/>
              </a:rPr>
              <a:t>ЕЖЕГОДНО РАЗРАБАТЫВАЕТ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rgbClr val="FFFFFF"/>
                </a:solidFill>
                <a:cs typeface="Calibri"/>
              </a:rPr>
              <a:t>МИНИСТЕРСТВО ТРУДА И ЗАНЯТОСТИ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rgbClr val="FFFFFF"/>
                </a:solidFill>
                <a:cs typeface="Calibri"/>
              </a:rPr>
              <a:t>ИРКУТСКОЙ ОБЛАСТИ 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" name="object 86">
            <a:extLst>
              <a:ext uri="{FF2B5EF4-FFF2-40B4-BE49-F238E27FC236}">
                <a16:creationId xmlns:a16="http://schemas.microsoft.com/office/drawing/2014/main" xmlns="" id="{23BBE94B-B7DC-924C-A647-A466F8F0CC89}"/>
              </a:ext>
            </a:extLst>
          </p:cNvPr>
          <p:cNvSpPr txBox="1"/>
          <p:nvPr/>
        </p:nvSpPr>
        <p:spPr>
          <a:xfrm>
            <a:off x="1736882" y="1494808"/>
            <a:ext cx="1703945" cy="500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rgbClr val="FFFFFF"/>
                </a:solidFill>
                <a:cs typeface="Calibri"/>
              </a:rPr>
              <a:t>ПРОГНОЗ КАДРОВЫХ</a:t>
            </a:r>
          </a:p>
          <a:p>
            <a:pPr marL="12700">
              <a:lnSpc>
                <a:spcPts val="1150"/>
              </a:lnSpc>
              <a:spcBef>
                <a:spcPts val="100"/>
              </a:spcBef>
            </a:pPr>
            <a:r>
              <a:rPr lang="ru-RU" sz="1000" b="1" spc="-10" dirty="0">
                <a:solidFill>
                  <a:srgbClr val="FFFFFF"/>
                </a:solidFill>
                <a:cs typeface="Calibri"/>
              </a:rPr>
              <a:t>ПОТРЕБНОСТЕЙ РЕГИОНА</a:t>
            </a:r>
          </a:p>
          <a:p>
            <a:pPr marL="12700">
              <a:lnSpc>
                <a:spcPts val="1150"/>
              </a:lnSpc>
              <a:spcBef>
                <a:spcPts val="100"/>
              </a:spcBef>
            </a:pPr>
            <a:endParaRPr lang="ru-RU" sz="1000" b="1" spc="-10" dirty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E83C445-39BD-C84B-8631-01F671C09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381" y="1552497"/>
            <a:ext cx="353575" cy="273431"/>
          </a:xfrm>
          <a:prstGeom prst="rect">
            <a:avLst/>
          </a:prstGeom>
        </p:spPr>
      </p:pic>
      <p:sp>
        <p:nvSpPr>
          <p:cNvPr id="26" name="object 47">
            <a:extLst>
              <a:ext uri="{FF2B5EF4-FFF2-40B4-BE49-F238E27FC236}">
                <a16:creationId xmlns:a16="http://schemas.microsoft.com/office/drawing/2014/main" xmlns="" id="{685F038F-A9D4-DF4D-80E6-9BBFBAA5FAE0}"/>
              </a:ext>
            </a:extLst>
          </p:cNvPr>
          <p:cNvSpPr/>
          <p:nvPr/>
        </p:nvSpPr>
        <p:spPr>
          <a:xfrm>
            <a:off x="4769583" y="1111069"/>
            <a:ext cx="3429223" cy="198000"/>
          </a:xfrm>
          <a:prstGeom prst="rect">
            <a:avLst/>
          </a:prstGeom>
          <a:solidFill>
            <a:srgbClr val="4794D9"/>
          </a:solidFill>
        </p:spPr>
        <p:txBody>
          <a:bodyPr wrap="square" lIns="0" tIns="0" rIns="0" bIns="0" rtlCol="0"/>
          <a:lstStyle/>
          <a:p>
            <a:pPr algn="r"/>
            <a:endParaRPr/>
          </a:p>
        </p:txBody>
      </p:sp>
      <p:sp>
        <p:nvSpPr>
          <p:cNvPr id="27" name="object 48">
            <a:extLst>
              <a:ext uri="{FF2B5EF4-FFF2-40B4-BE49-F238E27FC236}">
                <a16:creationId xmlns:a16="http://schemas.microsoft.com/office/drawing/2014/main" xmlns="" id="{0B91D5C4-F969-1B41-A9C7-6AEB3294F259}"/>
              </a:ext>
            </a:extLst>
          </p:cNvPr>
          <p:cNvSpPr txBox="1"/>
          <p:nvPr/>
        </p:nvSpPr>
        <p:spPr>
          <a:xfrm>
            <a:off x="6953848" y="1109722"/>
            <a:ext cx="117602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>
                <a:solidFill>
                  <a:srgbClr val="FFFFFF"/>
                </a:solidFill>
                <a:latin typeface="Century Gothic"/>
                <a:cs typeface="Century Gothic"/>
              </a:rPr>
              <a:t>ОПРОШЕНО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EF925FB-1768-5F4C-AD45-5F8CB0B4C30C}"/>
              </a:ext>
            </a:extLst>
          </p:cNvPr>
          <p:cNvSpPr txBox="1"/>
          <p:nvPr/>
        </p:nvSpPr>
        <p:spPr>
          <a:xfrm>
            <a:off x="5109076" y="1297652"/>
            <a:ext cx="164592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300" b="1" spc="-5" dirty="0" smtClean="0">
                <a:latin typeface="Century Gothic"/>
                <a:cs typeface="Century Gothic"/>
              </a:rPr>
              <a:t>2,5</a:t>
            </a:r>
            <a:endParaRPr sz="1750" b="1" dirty="0">
              <a:latin typeface="+mj-lt"/>
              <a:cs typeface="Calibri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4C186020-569B-E14A-A5B7-DF8E5AEE93B9}"/>
              </a:ext>
            </a:extLst>
          </p:cNvPr>
          <p:cNvCxnSpPr>
            <a:cxnSpLocks/>
          </p:cNvCxnSpPr>
          <p:nvPr/>
        </p:nvCxnSpPr>
        <p:spPr>
          <a:xfrm flipH="1" flipV="1">
            <a:off x="4769583" y="2112143"/>
            <a:ext cx="3472348" cy="21687"/>
          </a:xfrm>
          <a:prstGeom prst="line">
            <a:avLst/>
          </a:prstGeom>
          <a:ln w="28575">
            <a:solidFill>
              <a:srgbClr val="479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ject 53">
            <a:extLst>
              <a:ext uri="{FF2B5EF4-FFF2-40B4-BE49-F238E27FC236}">
                <a16:creationId xmlns:a16="http://schemas.microsoft.com/office/drawing/2014/main" xmlns="" id="{3C190C12-3C83-6043-ACD7-4BDA68EC9414}"/>
              </a:ext>
            </a:extLst>
          </p:cNvPr>
          <p:cNvSpPr txBox="1"/>
          <p:nvPr/>
        </p:nvSpPr>
        <p:spPr>
          <a:xfrm>
            <a:off x="5893746" y="1531480"/>
            <a:ext cx="225863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ru-RU" sz="1200" b="1" spc="-5" dirty="0" smtClean="0">
                <a:latin typeface="Calibri (Основной текст)"/>
                <a:cs typeface="Calibri"/>
              </a:rPr>
              <a:t>тыс. организаций</a:t>
            </a:r>
            <a:endParaRPr lang="ru-RU" sz="1200" dirty="0">
              <a:latin typeface="Calibri (Основной текст)"/>
              <a:cs typeface="Calibri"/>
            </a:endParaRPr>
          </a:p>
        </p:txBody>
      </p:sp>
      <p:sp>
        <p:nvSpPr>
          <p:cNvPr id="39" name="object 47">
            <a:extLst>
              <a:ext uri="{FF2B5EF4-FFF2-40B4-BE49-F238E27FC236}">
                <a16:creationId xmlns:a16="http://schemas.microsoft.com/office/drawing/2014/main" xmlns="" id="{9D8BB3F8-78E5-B144-8FF6-741CE7E8F34A}"/>
              </a:ext>
            </a:extLst>
          </p:cNvPr>
          <p:cNvSpPr/>
          <p:nvPr/>
        </p:nvSpPr>
        <p:spPr>
          <a:xfrm>
            <a:off x="8415934" y="1098821"/>
            <a:ext cx="2908801" cy="198000"/>
          </a:xfrm>
          <a:prstGeom prst="rect">
            <a:avLst/>
          </a:prstGeom>
          <a:solidFill>
            <a:srgbClr val="4794D9"/>
          </a:solidFill>
        </p:spPr>
        <p:txBody>
          <a:bodyPr wrap="square" lIns="0" tIns="0" rIns="0" bIns="0" rtlCol="0"/>
          <a:lstStyle/>
          <a:p>
            <a:pPr algn="r"/>
            <a:endParaRPr/>
          </a:p>
        </p:txBody>
      </p:sp>
      <p:sp>
        <p:nvSpPr>
          <p:cNvPr id="40" name="object 48">
            <a:extLst>
              <a:ext uri="{FF2B5EF4-FFF2-40B4-BE49-F238E27FC236}">
                <a16:creationId xmlns:a16="http://schemas.microsoft.com/office/drawing/2014/main" xmlns="" id="{68B92497-AEB2-5446-8FDE-B641E2F7A194}"/>
              </a:ext>
            </a:extLst>
          </p:cNvPr>
          <p:cNvSpPr txBox="1"/>
          <p:nvPr/>
        </p:nvSpPr>
        <p:spPr>
          <a:xfrm>
            <a:off x="7895512" y="1107578"/>
            <a:ext cx="332174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ПОТРЕБНОСТЬ В КАДРАХ ДО 2033 ГОД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41" name="object 12">
            <a:extLst>
              <a:ext uri="{FF2B5EF4-FFF2-40B4-BE49-F238E27FC236}">
                <a16:creationId xmlns:a16="http://schemas.microsoft.com/office/drawing/2014/main" xmlns="" id="{985978BC-DAD1-504C-9F4B-3DFA1F64361F}"/>
              </a:ext>
            </a:extLst>
          </p:cNvPr>
          <p:cNvSpPr/>
          <p:nvPr/>
        </p:nvSpPr>
        <p:spPr>
          <a:xfrm>
            <a:off x="10908412" y="1370046"/>
            <a:ext cx="386816" cy="149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53">
            <a:extLst>
              <a:ext uri="{FF2B5EF4-FFF2-40B4-BE49-F238E27FC236}">
                <a16:creationId xmlns:a16="http://schemas.microsoft.com/office/drawing/2014/main" xmlns="" id="{BB61DDAB-ED59-284E-9ACD-DE6C150A6889}"/>
              </a:ext>
            </a:extLst>
          </p:cNvPr>
          <p:cNvSpPr txBox="1"/>
          <p:nvPr/>
        </p:nvSpPr>
        <p:spPr>
          <a:xfrm>
            <a:off x="10462679" y="1476897"/>
            <a:ext cx="976489" cy="281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750" b="1" spc="-5" dirty="0" smtClean="0">
                <a:cs typeface="Calibri"/>
              </a:rPr>
              <a:t>тыс. ч</a:t>
            </a:r>
            <a:r>
              <a:rPr lang="ru-RU" sz="1750" b="1" spc="-25" dirty="0" smtClean="0">
                <a:cs typeface="Calibri"/>
              </a:rPr>
              <a:t>е</a:t>
            </a:r>
            <a:r>
              <a:rPr lang="ru-RU" sz="1750" b="1" spc="-5" dirty="0" smtClean="0">
                <a:cs typeface="Calibri"/>
              </a:rPr>
              <a:t>л.</a:t>
            </a:r>
            <a:endParaRPr lang="ru-RU" sz="1750" dirty="0">
              <a:cs typeface="Calibri"/>
            </a:endParaRPr>
          </a:p>
        </p:txBody>
      </p:sp>
      <p:sp>
        <p:nvSpPr>
          <p:cNvPr id="44" name="object 89">
            <a:extLst>
              <a:ext uri="{FF2B5EF4-FFF2-40B4-BE49-F238E27FC236}">
                <a16:creationId xmlns:a16="http://schemas.microsoft.com/office/drawing/2014/main" xmlns="" id="{F7C0E4E8-3FA1-D541-BF6E-35B06F7A918F}"/>
              </a:ext>
            </a:extLst>
          </p:cNvPr>
          <p:cNvSpPr txBox="1"/>
          <p:nvPr/>
        </p:nvSpPr>
        <p:spPr>
          <a:xfrm>
            <a:off x="4938207" y="1777445"/>
            <a:ext cx="3214175" cy="2605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800"/>
              </a:lnSpc>
              <a:spcBef>
                <a:spcPts val="219"/>
              </a:spcBef>
            </a:pPr>
            <a:r>
              <a:rPr lang="ru-RU" sz="800" b="1" dirty="0">
                <a:cs typeface="Calibri"/>
              </a:rPr>
              <a:t>РАЗЛИЧНЫХ ОТРАСЛЕЙ И ФОРМ СОБСТВЕННОСТИ </a:t>
            </a:r>
          </a:p>
          <a:p>
            <a:pPr marL="12700" marR="5080" algn="r">
              <a:lnSpc>
                <a:spcPts val="800"/>
              </a:lnSpc>
              <a:spcBef>
                <a:spcPts val="219"/>
              </a:spcBef>
            </a:pPr>
            <a:r>
              <a:rPr lang="ru-RU" sz="800" b="1" dirty="0">
                <a:cs typeface="Calibri"/>
              </a:rPr>
              <a:t>СО ВСЕЙ ТЕРРИТОРИИ РЕГИОНА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5" name="object 87">
            <a:extLst>
              <a:ext uri="{FF2B5EF4-FFF2-40B4-BE49-F238E27FC236}">
                <a16:creationId xmlns:a16="http://schemas.microsoft.com/office/drawing/2014/main" xmlns="" id="{AE9AC1FC-90CF-1E4E-95DA-7BAB06541986}"/>
              </a:ext>
            </a:extLst>
          </p:cNvPr>
          <p:cNvSpPr txBox="1"/>
          <p:nvPr/>
        </p:nvSpPr>
        <p:spPr>
          <a:xfrm>
            <a:off x="4692024" y="2178235"/>
            <a:ext cx="244363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34290" algn="r"/>
            <a:r>
              <a:rPr lang="ru-RU" sz="1200" b="1" spc="-5" dirty="0">
                <a:cs typeface="Calibri"/>
              </a:rPr>
              <a:t>СОВОКУПНАЯ </a:t>
            </a:r>
            <a:r>
              <a:rPr lang="ru-RU" sz="1200" b="1" spc="-5" dirty="0" smtClean="0">
                <a:cs typeface="Calibri"/>
              </a:rPr>
              <a:t>СРЕДНЕСПИСОЧНАЯ  </a:t>
            </a:r>
            <a:endParaRPr lang="ru-RU" sz="1200" b="1" spc="-5" dirty="0">
              <a:cs typeface="Calibri"/>
            </a:endParaRPr>
          </a:p>
          <a:p>
            <a:pPr marR="5080" indent="34290" algn="r"/>
            <a:r>
              <a:rPr lang="ru-RU" sz="1200" b="1" spc="-5" dirty="0">
                <a:cs typeface="Calibri"/>
              </a:rPr>
              <a:t>ЧИСЛЕННОСТЬ РАБОТНИКОВ</a:t>
            </a:r>
            <a:endParaRPr lang="ru-RU" sz="1200" spc="-30" dirty="0">
              <a:cs typeface="Calibri"/>
            </a:endParaRPr>
          </a:p>
        </p:txBody>
      </p:sp>
      <p:sp>
        <p:nvSpPr>
          <p:cNvPr id="46" name="object 87">
            <a:extLst>
              <a:ext uri="{FF2B5EF4-FFF2-40B4-BE49-F238E27FC236}">
                <a16:creationId xmlns:a16="http://schemas.microsoft.com/office/drawing/2014/main" xmlns="" id="{310E7236-B120-F745-84AC-8C4117539557}"/>
              </a:ext>
            </a:extLst>
          </p:cNvPr>
          <p:cNvSpPr txBox="1"/>
          <p:nvPr/>
        </p:nvSpPr>
        <p:spPr>
          <a:xfrm>
            <a:off x="7230607" y="2311910"/>
            <a:ext cx="101132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/>
            <a:r>
              <a:rPr sz="1200" dirty="0">
                <a:latin typeface="Calibri"/>
                <a:cs typeface="Calibri"/>
              </a:rPr>
              <a:t>• </a:t>
            </a:r>
            <a:r>
              <a:rPr lang="ru-RU" sz="1200" b="1" dirty="0" smtClean="0">
                <a:latin typeface="Calibri"/>
                <a:cs typeface="Calibri"/>
              </a:rPr>
              <a:t>303 тыс. чел.</a:t>
            </a:r>
            <a:endParaRPr lang="ru-RU" sz="1200" b="1" dirty="0">
              <a:latin typeface="Calibri"/>
              <a:cs typeface="Calibri"/>
            </a:endParaRPr>
          </a:p>
        </p:txBody>
      </p:sp>
      <p:sp>
        <p:nvSpPr>
          <p:cNvPr id="47" name="object 89">
            <a:extLst>
              <a:ext uri="{FF2B5EF4-FFF2-40B4-BE49-F238E27FC236}">
                <a16:creationId xmlns:a16="http://schemas.microsoft.com/office/drawing/2014/main" xmlns="" id="{DDA0C34B-0349-4345-9F30-CAC97A472A2B}"/>
              </a:ext>
            </a:extLst>
          </p:cNvPr>
          <p:cNvSpPr txBox="1"/>
          <p:nvPr/>
        </p:nvSpPr>
        <p:spPr>
          <a:xfrm>
            <a:off x="4723160" y="2634007"/>
            <a:ext cx="2854195" cy="25583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46405" marR="8255" indent="-194945" algn="r">
              <a:lnSpc>
                <a:spcPts val="880"/>
              </a:lnSpc>
              <a:spcBef>
                <a:spcPts val="894"/>
              </a:spcBef>
            </a:pPr>
            <a:r>
              <a:rPr lang="ru-RU" sz="800" b="1" spc="-10" dirty="0">
                <a:solidFill>
                  <a:srgbClr val="2B2A29"/>
                </a:solidFill>
                <a:cs typeface="Calibri"/>
              </a:rPr>
              <a:t>ОТ </a:t>
            </a:r>
            <a:r>
              <a:rPr lang="ru-RU" sz="800" b="1" spc="-10" dirty="0" smtClean="0">
                <a:solidFill>
                  <a:srgbClr val="2B2A29"/>
                </a:solidFill>
                <a:cs typeface="Calibri"/>
              </a:rPr>
              <a:t>СРЕДНЕСПИСОЧНОЙ ЧИСЛЕННОСТИ </a:t>
            </a:r>
            <a:r>
              <a:rPr lang="ru-RU" sz="800" b="1" spc="-10" dirty="0">
                <a:solidFill>
                  <a:srgbClr val="2B2A29"/>
                </a:solidFill>
                <a:cs typeface="Calibri"/>
              </a:rPr>
              <a:t>РАБОТНИКОВ ОРГАНИЗАЦИЙ ИО</a:t>
            </a:r>
            <a:endParaRPr lang="ru-RU" sz="800" dirty="0">
              <a:cs typeface="Calibri"/>
            </a:endParaRPr>
          </a:p>
        </p:txBody>
      </p:sp>
      <p:sp>
        <p:nvSpPr>
          <p:cNvPr id="48" name="Прямоугольник с двумя скругленными противолежащими углами 47">
            <a:extLst>
              <a:ext uri="{FF2B5EF4-FFF2-40B4-BE49-F238E27FC236}">
                <a16:creationId xmlns:a16="http://schemas.microsoft.com/office/drawing/2014/main" xmlns="" id="{855E95E7-2DC8-4240-B3C9-BF3D13A2690C}"/>
              </a:ext>
            </a:extLst>
          </p:cNvPr>
          <p:cNvSpPr>
            <a:spLocks noChangeAspect="1"/>
          </p:cNvSpPr>
          <p:nvPr/>
        </p:nvSpPr>
        <p:spPr>
          <a:xfrm>
            <a:off x="7674996" y="2594618"/>
            <a:ext cx="494303" cy="275745"/>
          </a:xfrm>
          <a:prstGeom prst="round2DiagRect">
            <a:avLst>
              <a:gd name="adj1" fmla="val 34131"/>
              <a:gd name="adj2" fmla="val 0"/>
            </a:avLst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41 %</a:t>
            </a:r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xmlns="" id="{7D236D1F-0813-E549-BA30-E3BE97913998}"/>
              </a:ext>
            </a:extLst>
          </p:cNvPr>
          <p:cNvSpPr txBox="1"/>
          <p:nvPr/>
        </p:nvSpPr>
        <p:spPr>
          <a:xfrm>
            <a:off x="8774863" y="1279570"/>
            <a:ext cx="16459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300" b="1" spc="-5" dirty="0" smtClean="0">
                <a:latin typeface="Century Gothic"/>
                <a:cs typeface="Century Gothic"/>
              </a:rPr>
              <a:t>261,6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52" name="object 89">
            <a:extLst>
              <a:ext uri="{FF2B5EF4-FFF2-40B4-BE49-F238E27FC236}">
                <a16:creationId xmlns:a16="http://schemas.microsoft.com/office/drawing/2014/main" xmlns="" id="{742F6CF1-6FDE-B84C-B4EF-56001E9A6281}"/>
              </a:ext>
            </a:extLst>
          </p:cNvPr>
          <p:cNvSpPr txBox="1"/>
          <p:nvPr/>
        </p:nvSpPr>
        <p:spPr>
          <a:xfrm>
            <a:off x="8869405" y="1765197"/>
            <a:ext cx="2411604" cy="1424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800"/>
              </a:lnSpc>
              <a:spcBef>
                <a:spcPts val="219"/>
              </a:spcBef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НА 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ПЕРИОД ДО 2033 ГОДА </a:t>
            </a:r>
            <a:endParaRPr sz="11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9" name="object 12">
            <a:extLst>
              <a:ext uri="{FF2B5EF4-FFF2-40B4-BE49-F238E27FC236}">
                <a16:creationId xmlns:a16="http://schemas.microsoft.com/office/drawing/2014/main" xmlns="" id="{985978BC-DAD1-504C-9F4B-3DFA1F64361F}"/>
              </a:ext>
            </a:extLst>
          </p:cNvPr>
          <p:cNvSpPr/>
          <p:nvPr/>
        </p:nvSpPr>
        <p:spPr>
          <a:xfrm>
            <a:off x="10908412" y="2297146"/>
            <a:ext cx="386816" cy="149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3">
            <a:extLst>
              <a:ext uri="{FF2B5EF4-FFF2-40B4-BE49-F238E27FC236}">
                <a16:creationId xmlns:a16="http://schemas.microsoft.com/office/drawing/2014/main" xmlns="" id="{BB61DDAB-ED59-284E-9ACD-DE6C150A6889}"/>
              </a:ext>
            </a:extLst>
          </p:cNvPr>
          <p:cNvSpPr txBox="1"/>
          <p:nvPr/>
        </p:nvSpPr>
        <p:spPr>
          <a:xfrm>
            <a:off x="10462679" y="2403997"/>
            <a:ext cx="976489" cy="2814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750" b="1" spc="-5" dirty="0" smtClean="0">
                <a:cs typeface="Calibri"/>
              </a:rPr>
              <a:t>тыс. ч</a:t>
            </a:r>
            <a:r>
              <a:rPr lang="ru-RU" sz="1750" b="1" spc="-25" dirty="0" smtClean="0">
                <a:cs typeface="Calibri"/>
              </a:rPr>
              <a:t>е</a:t>
            </a:r>
            <a:r>
              <a:rPr lang="ru-RU" sz="1750" b="1" spc="-5" dirty="0" smtClean="0">
                <a:cs typeface="Calibri"/>
              </a:rPr>
              <a:t>л.</a:t>
            </a:r>
            <a:endParaRPr lang="ru-RU" sz="1750" dirty="0">
              <a:cs typeface="Calibri"/>
            </a:endParaRPr>
          </a:p>
        </p:txBody>
      </p:sp>
      <p:sp>
        <p:nvSpPr>
          <p:cNvPr id="61" name="object 14">
            <a:extLst>
              <a:ext uri="{FF2B5EF4-FFF2-40B4-BE49-F238E27FC236}">
                <a16:creationId xmlns:a16="http://schemas.microsoft.com/office/drawing/2014/main" xmlns="" id="{7D236D1F-0813-E549-BA30-E3BE97913998}"/>
              </a:ext>
            </a:extLst>
          </p:cNvPr>
          <p:cNvSpPr txBox="1"/>
          <p:nvPr/>
        </p:nvSpPr>
        <p:spPr>
          <a:xfrm>
            <a:off x="8774863" y="2206670"/>
            <a:ext cx="16459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3300" b="1" spc="-5" dirty="0" smtClean="0">
                <a:latin typeface="Century Gothic"/>
                <a:cs typeface="Century Gothic"/>
              </a:rPr>
              <a:t>24,4</a:t>
            </a:r>
            <a:endParaRPr sz="1750" dirty="0">
              <a:latin typeface="Calibri"/>
              <a:cs typeface="Calibri"/>
            </a:endParaRPr>
          </a:p>
        </p:txBody>
      </p:sp>
      <p:sp>
        <p:nvSpPr>
          <p:cNvPr id="62" name="object 89">
            <a:extLst>
              <a:ext uri="{FF2B5EF4-FFF2-40B4-BE49-F238E27FC236}">
                <a16:creationId xmlns:a16="http://schemas.microsoft.com/office/drawing/2014/main" xmlns="" id="{742F6CF1-6FDE-B84C-B4EF-56001E9A6281}"/>
              </a:ext>
            </a:extLst>
          </p:cNvPr>
          <p:cNvSpPr txBox="1"/>
          <p:nvPr/>
        </p:nvSpPr>
        <p:spPr>
          <a:xfrm>
            <a:off x="8869405" y="2692297"/>
            <a:ext cx="2411604" cy="1424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algn="r">
              <a:lnSpc>
                <a:spcPts val="800"/>
              </a:lnSpc>
              <a:spcBef>
                <a:spcPts val="219"/>
              </a:spcBef>
            </a:pP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ЕЖЕГОДНО</a:t>
            </a:r>
            <a:endParaRPr sz="11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3" name="object 47">
            <a:extLst>
              <a:ext uri="{FF2B5EF4-FFF2-40B4-BE49-F238E27FC236}">
                <a16:creationId xmlns:a16="http://schemas.microsoft.com/office/drawing/2014/main" xmlns="" id="{9D8BB3F8-78E5-B144-8FF6-741CE7E8F34A}"/>
              </a:ext>
            </a:extLst>
          </p:cNvPr>
          <p:cNvSpPr/>
          <p:nvPr/>
        </p:nvSpPr>
        <p:spPr>
          <a:xfrm>
            <a:off x="8385466" y="2008250"/>
            <a:ext cx="2902745" cy="198000"/>
          </a:xfrm>
          <a:prstGeom prst="rect">
            <a:avLst/>
          </a:prstGeom>
          <a:solidFill>
            <a:srgbClr val="4794D9"/>
          </a:solidFill>
        </p:spPr>
        <p:txBody>
          <a:bodyPr wrap="square" lIns="0" tIns="0" rIns="0" bIns="0" rtlCol="0"/>
          <a:lstStyle/>
          <a:p>
            <a:pPr algn="r"/>
            <a:endParaRPr/>
          </a:p>
        </p:txBody>
      </p:sp>
      <p:sp>
        <p:nvSpPr>
          <p:cNvPr id="64" name="object 48">
            <a:extLst>
              <a:ext uri="{FF2B5EF4-FFF2-40B4-BE49-F238E27FC236}">
                <a16:creationId xmlns:a16="http://schemas.microsoft.com/office/drawing/2014/main" xmlns="" id="{68B92497-AEB2-5446-8FDE-B641E2F7A194}"/>
              </a:ext>
            </a:extLst>
          </p:cNvPr>
          <p:cNvSpPr txBox="1"/>
          <p:nvPr/>
        </p:nvSpPr>
        <p:spPr>
          <a:xfrm>
            <a:off x="7849089" y="1996226"/>
            <a:ext cx="332174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1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СРЕДНЕГОДОВАЯ ПОТРЕБНОСТЬ В КАДРАХ</a:t>
            </a:r>
            <a:endParaRPr sz="1000" dirty="0">
              <a:latin typeface="Century Gothic"/>
              <a:cs typeface="Century Gothic"/>
            </a:endParaRPr>
          </a:p>
        </p:txBody>
      </p:sp>
      <p:sp>
        <p:nvSpPr>
          <p:cNvPr id="65" name="object 12">
            <a:extLst>
              <a:ext uri="{FF2B5EF4-FFF2-40B4-BE49-F238E27FC236}">
                <a16:creationId xmlns:a16="http://schemas.microsoft.com/office/drawing/2014/main" xmlns="" id="{985978BC-DAD1-504C-9F4B-3DFA1F64361F}"/>
              </a:ext>
            </a:extLst>
          </p:cNvPr>
          <p:cNvSpPr/>
          <p:nvPr/>
        </p:nvSpPr>
        <p:spPr>
          <a:xfrm>
            <a:off x="10505433" y="1376683"/>
            <a:ext cx="386816" cy="149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77">
            <a:extLst>
              <a:ext uri="{FF2B5EF4-FFF2-40B4-BE49-F238E27FC236}">
                <a16:creationId xmlns:a16="http://schemas.microsoft.com/office/drawing/2014/main" xmlns="" id="{A7F588C1-88B3-FC40-B465-1BBB40052CD8}"/>
              </a:ext>
            </a:extLst>
          </p:cNvPr>
          <p:cNvSpPr txBox="1"/>
          <p:nvPr/>
        </p:nvSpPr>
        <p:spPr>
          <a:xfrm>
            <a:off x="4255142" y="3991614"/>
            <a:ext cx="3103102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>
              <a:lnSpc>
                <a:spcPts val="1100"/>
              </a:lnSpc>
            </a:pPr>
            <a:r>
              <a:rPr lang="ru-RU" sz="1000" b="1" spc="-5" dirty="0">
                <a:solidFill>
                  <a:srgbClr val="003399"/>
                </a:solidFill>
                <a:cs typeface="Calibri"/>
              </a:rPr>
              <a:t>СО СРЕДНИМ ПРОФЕССИОНАЛЬНЫМ ОБРАЗОВАНИЕМ</a:t>
            </a:r>
            <a:endParaRPr lang="ru-RU" sz="1000" dirty="0">
              <a:solidFill>
                <a:srgbClr val="003399"/>
              </a:solidFill>
              <a:cs typeface="Calibri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C5ED358F-D7B3-464F-8271-09F1FDC5199F}"/>
              </a:ext>
            </a:extLst>
          </p:cNvPr>
          <p:cNvSpPr/>
          <p:nvPr/>
        </p:nvSpPr>
        <p:spPr>
          <a:xfrm>
            <a:off x="4286427" y="4620667"/>
            <a:ext cx="480260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rgbClr val="003399"/>
                </a:solidFill>
                <a:cs typeface="Calibri"/>
              </a:rPr>
              <a:t>43,5%</a:t>
            </a:r>
            <a:endParaRPr lang="ru-RU" sz="800" dirty="0">
              <a:solidFill>
                <a:srgbClr val="003399"/>
              </a:solidFill>
              <a:cs typeface="Calibri"/>
            </a:endParaRP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46984DDE-E679-D543-A287-F22711B458BE}"/>
              </a:ext>
            </a:extLst>
          </p:cNvPr>
          <p:cNvSpPr/>
          <p:nvPr/>
        </p:nvSpPr>
        <p:spPr>
          <a:xfrm>
            <a:off x="4090997" y="4038194"/>
            <a:ext cx="119449" cy="119449"/>
          </a:xfrm>
          <a:prstGeom prst="ellipse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7F05A024-F7C7-CD44-9AA0-D761CE32508F}"/>
              </a:ext>
            </a:extLst>
          </p:cNvPr>
          <p:cNvSpPr/>
          <p:nvPr/>
        </p:nvSpPr>
        <p:spPr>
          <a:xfrm>
            <a:off x="6082880" y="4620667"/>
            <a:ext cx="1232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dirty="0" smtClean="0">
                <a:solidFill>
                  <a:srgbClr val="003399"/>
                </a:solidFill>
                <a:cs typeface="Calibri"/>
              </a:rPr>
              <a:t>113,9 ТЫС. ЧЕЛ.</a:t>
            </a:r>
            <a:endParaRPr lang="ru-RU" sz="1200" dirty="0">
              <a:solidFill>
                <a:srgbClr val="003399"/>
              </a:solidFill>
              <a:cs typeface="Calibri"/>
            </a:endParaRPr>
          </a:p>
        </p:txBody>
      </p:sp>
      <p:sp>
        <p:nvSpPr>
          <p:cNvPr id="70" name="object 190">
            <a:extLst>
              <a:ext uri="{FF2B5EF4-FFF2-40B4-BE49-F238E27FC236}">
                <a16:creationId xmlns:a16="http://schemas.microsoft.com/office/drawing/2014/main" xmlns="" id="{48143BD9-2309-0F40-8806-7C3F06E9B6C7}"/>
              </a:ext>
            </a:extLst>
          </p:cNvPr>
          <p:cNvSpPr txBox="1"/>
          <p:nvPr/>
        </p:nvSpPr>
        <p:spPr>
          <a:xfrm>
            <a:off x="4262784" y="4263675"/>
            <a:ext cx="3100890" cy="3712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145" marR="32384">
              <a:lnSpc>
                <a:spcPts val="880"/>
              </a:lnSpc>
              <a:spcBef>
                <a:spcPts val="195"/>
              </a:spcBef>
            </a:pPr>
            <a:r>
              <a:rPr sz="800" b="1" dirty="0">
                <a:solidFill>
                  <a:srgbClr val="003399"/>
                </a:solidFill>
                <a:latin typeface="Calibri"/>
                <a:cs typeface="Calibri"/>
              </a:rPr>
              <a:t>МЕДИЦИНСКАЯ</a:t>
            </a:r>
            <a:r>
              <a:rPr sz="8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СЕСТРА,</a:t>
            </a:r>
            <a:r>
              <a:rPr sz="8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003399"/>
                </a:solidFill>
                <a:latin typeface="Calibri"/>
                <a:cs typeface="Calibri"/>
              </a:rPr>
              <a:t>ПОВАР,</a:t>
            </a:r>
            <a:r>
              <a:rPr sz="8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МАШИНИСТ,</a:t>
            </a:r>
            <a:r>
              <a:rPr sz="8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003399"/>
                </a:solidFill>
                <a:latin typeface="Calibri"/>
                <a:cs typeface="Calibri"/>
              </a:rPr>
              <a:t>ОПЕРАТОР,</a:t>
            </a:r>
            <a:r>
              <a:rPr sz="800" b="1" spc="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СВАРЩИК,</a:t>
            </a:r>
            <a:r>
              <a:rPr sz="800" b="1" spc="2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СТРОИТЕЛЬНЫЕ</a:t>
            </a:r>
            <a:r>
              <a:rPr sz="8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3399"/>
                </a:solidFill>
                <a:latin typeface="Calibri"/>
                <a:cs typeface="Calibri"/>
              </a:rPr>
              <a:t>ПРОФЕССИИ,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3399"/>
                </a:solidFill>
                <a:latin typeface="Calibri"/>
                <a:cs typeface="Calibri"/>
              </a:rPr>
              <a:t>ВОДИТЕЛЬ,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 ЭЛЕКТРОМОНТЕР,</a:t>
            </a:r>
            <a:r>
              <a:rPr sz="800" b="1" spc="2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3399"/>
                </a:solidFill>
                <a:latin typeface="Calibri"/>
                <a:cs typeface="Calibri"/>
              </a:rPr>
              <a:t>СЛЕСАРЬ,</a:t>
            </a:r>
            <a:r>
              <a:rPr sz="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003399"/>
                </a:solidFill>
                <a:latin typeface="Calibri"/>
                <a:cs typeface="Calibri"/>
              </a:rPr>
              <a:t>ВОСПИТАТЕЛЬ</a:t>
            </a:r>
            <a:r>
              <a:rPr sz="1200" b="1" dirty="0">
                <a:latin typeface="Calibri"/>
                <a:cs typeface="Calibri"/>
              </a:rPr>
              <a:t>	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71" name="object 77">
            <a:extLst>
              <a:ext uri="{FF2B5EF4-FFF2-40B4-BE49-F238E27FC236}">
                <a16:creationId xmlns:a16="http://schemas.microsoft.com/office/drawing/2014/main" xmlns="" id="{30C9FA21-33D6-7545-B698-A520986122CB}"/>
              </a:ext>
            </a:extLst>
          </p:cNvPr>
          <p:cNvSpPr txBox="1"/>
          <p:nvPr/>
        </p:nvSpPr>
        <p:spPr>
          <a:xfrm>
            <a:off x="4285036" y="5154187"/>
            <a:ext cx="3103102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>
              <a:lnSpc>
                <a:spcPts val="1100"/>
              </a:lnSpc>
            </a:pPr>
            <a:r>
              <a:rPr lang="ru-RU" sz="1000" b="1" spc="-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С ВЫСШИМ </a:t>
            </a:r>
            <a:r>
              <a:rPr lang="ru-RU" sz="1000" b="1" spc="-5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ОБРАЗОВАНИЕМ</a:t>
            </a:r>
            <a:endParaRPr lang="ru-RU" sz="1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54623DA3-245B-D545-B713-A38C05362786}"/>
              </a:ext>
            </a:extLst>
          </p:cNvPr>
          <p:cNvSpPr/>
          <p:nvPr/>
        </p:nvSpPr>
        <p:spPr>
          <a:xfrm>
            <a:off x="4286427" y="5717124"/>
            <a:ext cx="480260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24,7%</a:t>
            </a:r>
            <a:endParaRPr lang="ru-RU" sz="8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24A1FB8A-C8C9-F648-84AB-7157C94F5ADE}"/>
              </a:ext>
            </a:extLst>
          </p:cNvPr>
          <p:cNvSpPr/>
          <p:nvPr/>
        </p:nvSpPr>
        <p:spPr>
          <a:xfrm>
            <a:off x="4090997" y="5179101"/>
            <a:ext cx="119449" cy="119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5C55F8A4-0B47-134D-A395-F4311DA50061}"/>
              </a:ext>
            </a:extLst>
          </p:cNvPr>
          <p:cNvSpPr/>
          <p:nvPr/>
        </p:nvSpPr>
        <p:spPr>
          <a:xfrm>
            <a:off x="6324801" y="5717124"/>
            <a:ext cx="9909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000" b="1" dirty="0" smtClean="0">
                <a:solidFill>
                  <a:schemeClr val="accent1">
                    <a:lumMod val="75000"/>
                  </a:schemeClr>
                </a:solidFill>
                <a:cs typeface="Calibri"/>
              </a:rPr>
              <a:t>64,5 ТЫС. ЧЕЛ.</a:t>
            </a:r>
            <a:endParaRPr lang="ru-RU" sz="10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75" name="object 77">
            <a:extLst>
              <a:ext uri="{FF2B5EF4-FFF2-40B4-BE49-F238E27FC236}">
                <a16:creationId xmlns:a16="http://schemas.microsoft.com/office/drawing/2014/main" xmlns="" id="{BC3ECC36-AADD-A44F-BCA1-98BA0BB4A399}"/>
              </a:ext>
            </a:extLst>
          </p:cNvPr>
          <p:cNvSpPr txBox="1"/>
          <p:nvPr/>
        </p:nvSpPr>
        <p:spPr>
          <a:xfrm>
            <a:off x="8234289" y="3991614"/>
            <a:ext cx="3103102" cy="16927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>
              <a:lnSpc>
                <a:spcPts val="1100"/>
              </a:lnSpc>
            </a:pPr>
            <a:r>
              <a:rPr lang="ru-RU" sz="1000" b="1" spc="-5" dirty="0">
                <a:cs typeface="Calibri"/>
              </a:rPr>
              <a:t>ПРОШЕДШИЕ ПРОФЕССИОНАЛЬНУЮ ПОДГОТОВКУ</a:t>
            </a:r>
            <a:endParaRPr lang="ru-RU" sz="1000" dirty="0">
              <a:cs typeface="Calibri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4B4823BA-67AD-A042-A804-BF9836D57B2C}"/>
              </a:ext>
            </a:extLst>
          </p:cNvPr>
          <p:cNvSpPr/>
          <p:nvPr/>
        </p:nvSpPr>
        <p:spPr>
          <a:xfrm>
            <a:off x="8265574" y="4601617"/>
            <a:ext cx="480260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cs typeface="Calibri"/>
              </a:rPr>
              <a:t>18,1%</a:t>
            </a:r>
            <a:endParaRPr lang="ru-RU" sz="800" dirty="0">
              <a:cs typeface="Calibri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0808311E-394C-8341-8AEC-01E76C3F6665}"/>
              </a:ext>
            </a:extLst>
          </p:cNvPr>
          <p:cNvSpPr/>
          <p:nvPr/>
        </p:nvSpPr>
        <p:spPr>
          <a:xfrm>
            <a:off x="8070144" y="4038194"/>
            <a:ext cx="119449" cy="11944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113F5663-5DA9-8F4B-8299-82599008CD45}"/>
              </a:ext>
            </a:extLst>
          </p:cNvPr>
          <p:cNvCxnSpPr>
            <a:cxnSpLocks/>
          </p:cNvCxnSpPr>
          <p:nvPr/>
        </p:nvCxnSpPr>
        <p:spPr>
          <a:xfrm flipH="1">
            <a:off x="8070144" y="4225575"/>
            <a:ext cx="304802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FD429F53-374C-744A-BCC9-52136FD32F2B}"/>
              </a:ext>
            </a:extLst>
          </p:cNvPr>
          <p:cNvSpPr/>
          <p:nvPr/>
        </p:nvSpPr>
        <p:spPr>
          <a:xfrm>
            <a:off x="10201919" y="4601617"/>
            <a:ext cx="1035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dirty="0" smtClean="0">
                <a:cs typeface="Calibri"/>
              </a:rPr>
              <a:t>47,3</a:t>
            </a:r>
            <a:r>
              <a:rPr lang="ru-RU" sz="1000" b="1" dirty="0" smtClean="0">
                <a:cs typeface="Calibri"/>
              </a:rPr>
              <a:t> ТЫС. ЧЕЛ.</a:t>
            </a:r>
            <a:endParaRPr lang="ru-RU" sz="1000" dirty="0">
              <a:cs typeface="Calibri"/>
            </a:endParaRPr>
          </a:p>
        </p:txBody>
      </p:sp>
      <p:sp>
        <p:nvSpPr>
          <p:cNvPr id="80" name="object 77">
            <a:extLst>
              <a:ext uri="{FF2B5EF4-FFF2-40B4-BE49-F238E27FC236}">
                <a16:creationId xmlns:a16="http://schemas.microsoft.com/office/drawing/2014/main" xmlns="" id="{AE4D63AA-FEE2-CF45-8A88-24194098CC37}"/>
              </a:ext>
            </a:extLst>
          </p:cNvPr>
          <p:cNvSpPr txBox="1"/>
          <p:nvPr/>
        </p:nvSpPr>
        <p:spPr>
          <a:xfrm>
            <a:off x="8234289" y="5132521"/>
            <a:ext cx="3103102" cy="1821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БЕЗ</a:t>
            </a:r>
            <a:r>
              <a:rPr lang="ru-RU" sz="1000" b="1" spc="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sz="1000" b="1" spc="-1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ПРЕДЪЯВЛЕНИЯ</a:t>
            </a:r>
            <a:r>
              <a:rPr lang="ru-RU" sz="1000" b="1" spc="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ТРЕБОВАНИЙ</a:t>
            </a:r>
            <a:r>
              <a:rPr lang="ru-RU" sz="1000" b="1" spc="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К</a:t>
            </a:r>
            <a:r>
              <a:rPr lang="ru-RU" sz="1000" b="1" spc="5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ru-RU" sz="1000" b="1" spc="-1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ОБРАЗОВАНИЮ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CC4E927D-288B-854B-9A0C-C5A52EF6712D}"/>
              </a:ext>
            </a:extLst>
          </p:cNvPr>
          <p:cNvSpPr/>
          <p:nvPr/>
        </p:nvSpPr>
        <p:spPr>
          <a:xfrm>
            <a:off x="8265574" y="5774274"/>
            <a:ext cx="480260" cy="276999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13,7%</a:t>
            </a:r>
            <a:endParaRPr lang="ru-RU" sz="8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1D47DEE5-5E64-F24F-9812-2F27C3670278}"/>
              </a:ext>
            </a:extLst>
          </p:cNvPr>
          <p:cNvSpPr/>
          <p:nvPr/>
        </p:nvSpPr>
        <p:spPr>
          <a:xfrm>
            <a:off x="8070144" y="5179101"/>
            <a:ext cx="119449" cy="11944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557B9D36-65AA-104C-9AA9-5C484A1F4F0D}"/>
              </a:ext>
            </a:extLst>
          </p:cNvPr>
          <p:cNvCxnSpPr>
            <a:cxnSpLocks/>
          </p:cNvCxnSpPr>
          <p:nvPr/>
        </p:nvCxnSpPr>
        <p:spPr>
          <a:xfrm flipH="1">
            <a:off x="8091033" y="5363501"/>
            <a:ext cx="304802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xmlns="" id="{12908432-CDA0-DF40-AAE7-8D88F6176EC1}"/>
              </a:ext>
            </a:extLst>
          </p:cNvPr>
          <p:cNvSpPr/>
          <p:nvPr/>
        </p:nvSpPr>
        <p:spPr>
          <a:xfrm>
            <a:off x="10227253" y="5774274"/>
            <a:ext cx="10422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35,9 </a:t>
            </a:r>
            <a:r>
              <a:rPr lang="ru-RU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ТЫС. ЧЕЛ.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85" name="object 193">
            <a:extLst>
              <a:ext uri="{FF2B5EF4-FFF2-40B4-BE49-F238E27FC236}">
                <a16:creationId xmlns:a16="http://schemas.microsoft.com/office/drawing/2014/main" xmlns="" id="{C8CFD3C5-C9B9-B748-A0A0-BD4ABF533410}"/>
              </a:ext>
            </a:extLst>
          </p:cNvPr>
          <p:cNvSpPr txBox="1"/>
          <p:nvPr/>
        </p:nvSpPr>
        <p:spPr>
          <a:xfrm>
            <a:off x="4244731" y="5401601"/>
            <a:ext cx="3098800" cy="25583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145" marR="5080">
              <a:lnSpc>
                <a:spcPts val="880"/>
              </a:lnSpc>
              <a:spcBef>
                <a:spcPts val="195"/>
              </a:spcBef>
            </a:pP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УЧИТЕЛЯ</a:t>
            </a:r>
            <a:r>
              <a:rPr sz="800" b="1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800" b="1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ПРЕПОДАВАТЕЛИ,</a:t>
            </a:r>
            <a:r>
              <a:rPr sz="800" b="1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ВРАЧИ</a:t>
            </a:r>
            <a:r>
              <a:rPr sz="800" b="1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РАЗЛИЧНЫХ</a:t>
            </a:r>
            <a:r>
              <a:rPr sz="800" b="1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СПЕЦИАЛЬНОСТЕЙ,</a:t>
            </a:r>
            <a:r>
              <a:rPr sz="800" b="1" spc="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ИНЖЕНЕР,</a:t>
            </a:r>
            <a:r>
              <a:rPr sz="800" b="1" spc="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МАСТЕР</a:t>
            </a:r>
            <a:r>
              <a:rPr sz="800" b="1" spc="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ПРОИЗВОДСТВА,</a:t>
            </a:r>
            <a:r>
              <a:rPr sz="800" b="1" spc="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МЕНЕДЖЕР</a:t>
            </a:r>
            <a:endParaRPr sz="8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74375C84-CE2A-9B40-B116-63B20F5CFE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34473" y="3924394"/>
            <a:ext cx="354118" cy="781502"/>
          </a:xfrm>
          <a:prstGeom prst="rect">
            <a:avLst/>
          </a:prstGeom>
        </p:spPr>
      </p:pic>
      <p:sp>
        <p:nvSpPr>
          <p:cNvPr id="86" name="object 200">
            <a:extLst>
              <a:ext uri="{FF2B5EF4-FFF2-40B4-BE49-F238E27FC236}">
                <a16:creationId xmlns:a16="http://schemas.microsoft.com/office/drawing/2014/main" xmlns="" id="{BD4980F7-1B98-2344-A18B-3BC939E97E0D}"/>
              </a:ext>
            </a:extLst>
          </p:cNvPr>
          <p:cNvSpPr txBox="1"/>
          <p:nvPr/>
        </p:nvSpPr>
        <p:spPr>
          <a:xfrm>
            <a:off x="8241931" y="5407951"/>
            <a:ext cx="2922905" cy="3712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145" marR="5080">
              <a:lnSpc>
                <a:spcPts val="880"/>
              </a:lnSpc>
              <a:spcBef>
                <a:spcPts val="195"/>
              </a:spcBef>
            </a:pP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ГОРНИЧНАЯ,</a:t>
            </a:r>
            <a:r>
              <a:rPr sz="8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УБОРЩИК</a:t>
            </a:r>
            <a:r>
              <a:rPr sz="8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ПРОИЗВОДСТВЕННЫХ</a:t>
            </a:r>
            <a:r>
              <a:rPr sz="8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И</a:t>
            </a:r>
            <a:r>
              <a:rPr sz="8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СЛУЖЕБНЫХ</a:t>
            </a:r>
            <a:r>
              <a:rPr sz="800" b="1" spc="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ПОМЕЩЕНИЙ, </a:t>
            </a: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ПОДСОБНЫЙ</a:t>
            </a:r>
            <a:r>
              <a:rPr sz="8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РАБОЧИЙ,</a:t>
            </a:r>
            <a:r>
              <a:rPr sz="8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ОПЕРАТОР</a:t>
            </a:r>
            <a:r>
              <a:rPr sz="8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ЗАПРАВОЧНЫХ</a:t>
            </a:r>
            <a:r>
              <a:rPr sz="800" b="1" spc="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800" b="1" spc="-1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rPr>
              <a:t>СТАНЦИЙ</a:t>
            </a:r>
            <a:endParaRPr sz="800" dirty="0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7" name="object 197">
            <a:extLst>
              <a:ext uri="{FF2B5EF4-FFF2-40B4-BE49-F238E27FC236}">
                <a16:creationId xmlns:a16="http://schemas.microsoft.com/office/drawing/2014/main" xmlns="" id="{4E0B8B14-930D-6D43-867E-91AAE0230154}"/>
              </a:ext>
            </a:extLst>
          </p:cNvPr>
          <p:cNvSpPr txBox="1"/>
          <p:nvPr/>
        </p:nvSpPr>
        <p:spPr>
          <a:xfrm>
            <a:off x="8241931" y="4289075"/>
            <a:ext cx="2911475" cy="35586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7145" marR="245110">
              <a:lnSpc>
                <a:spcPts val="880"/>
              </a:lnSpc>
              <a:spcBef>
                <a:spcPts val="195"/>
              </a:spcBef>
            </a:pPr>
            <a:r>
              <a:rPr sz="800" b="1" spc="-10" dirty="0">
                <a:latin typeface="Calibri"/>
                <a:cs typeface="Calibri"/>
              </a:rPr>
              <a:t>МАШИНИСТ,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25" dirty="0">
                <a:latin typeface="Calibri"/>
                <a:cs typeface="Calibri"/>
              </a:rPr>
              <a:t>ОПЕРАТОР,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СЛЕСАРЬ,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ВОДИТЕЛЬ,</a:t>
            </a:r>
            <a:r>
              <a:rPr sz="800" b="1" spc="-10" dirty="0">
                <a:latin typeface="Calibri"/>
                <a:cs typeface="Calibri"/>
              </a:rPr>
              <a:t> БУРИЛЬЩИК,</a:t>
            </a:r>
            <a:r>
              <a:rPr sz="800" b="1" spc="20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ПРОВОДНИК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ПАССАЖИРСКОГО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ВАГОНА</a:t>
            </a:r>
            <a:endParaRPr lang="ru-RU" sz="800" b="1" spc="-1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ru-RU" sz="650" dirty="0">
              <a:latin typeface="Calibri"/>
              <a:cs typeface="Calibri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121A2303-9E8B-C84C-AE9E-F102A7DDE6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67125" y="5184477"/>
            <a:ext cx="569846" cy="77336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E0D5E72F-991D-BD47-ABCB-0F594E3E9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1748" y="5151987"/>
            <a:ext cx="386742" cy="716610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DD524A24-FE0F-1048-ADD6-4A38A660D5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8902" y="3975396"/>
            <a:ext cx="269203" cy="731777"/>
          </a:xfrm>
          <a:prstGeom prst="rect">
            <a:avLst/>
          </a:prstGeom>
        </p:spPr>
      </p:pic>
      <p:graphicFrame>
        <p:nvGraphicFramePr>
          <p:cNvPr id="94" name="Диаграмма 93">
            <a:extLst>
              <a:ext uri="{FF2B5EF4-FFF2-40B4-BE49-F238E27FC236}">
                <a16:creationId xmlns:a16="http://schemas.microsoft.com/office/drawing/2014/main" xmlns="" id="{1978976B-3F6E-554E-9899-E63453704E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3672508"/>
              </p:ext>
            </p:extLst>
          </p:nvPr>
        </p:nvGraphicFramePr>
        <p:xfrm>
          <a:off x="-720798" y="3002236"/>
          <a:ext cx="4468407" cy="329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xmlns="" id="{113F5663-5DA9-8F4B-8299-82599008CD45}"/>
              </a:ext>
            </a:extLst>
          </p:cNvPr>
          <p:cNvCxnSpPr>
            <a:cxnSpLocks/>
          </p:cNvCxnSpPr>
          <p:nvPr/>
        </p:nvCxnSpPr>
        <p:spPr>
          <a:xfrm flipH="1">
            <a:off x="4150721" y="4196650"/>
            <a:ext cx="3048021" cy="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xmlns="" id="{113F5663-5DA9-8F4B-8299-82599008CD45}"/>
              </a:ext>
            </a:extLst>
          </p:cNvPr>
          <p:cNvCxnSpPr>
            <a:cxnSpLocks/>
          </p:cNvCxnSpPr>
          <p:nvPr/>
        </p:nvCxnSpPr>
        <p:spPr>
          <a:xfrm flipH="1">
            <a:off x="4150721" y="5347276"/>
            <a:ext cx="3048021" cy="0"/>
          </a:xfrm>
          <a:prstGeom prst="line">
            <a:avLst/>
          </a:prstGeom>
          <a:ln w="19050">
            <a:solidFill>
              <a:srgbClr val="4794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object 80">
            <a:extLst>
              <a:ext uri="{FF2B5EF4-FFF2-40B4-BE49-F238E27FC236}">
                <a16:creationId xmlns:a16="http://schemas.microsoft.com/office/drawing/2014/main" xmlns="" id="{95E0F599-C32F-A543-8301-5949217B50FC}"/>
              </a:ext>
            </a:extLst>
          </p:cNvPr>
          <p:cNvSpPr txBox="1"/>
          <p:nvPr/>
        </p:nvSpPr>
        <p:spPr>
          <a:xfrm>
            <a:off x="1274835" y="4410353"/>
            <a:ext cx="627982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95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261,6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ТЫС.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>
              <a:lnSpc>
                <a:spcPts val="915"/>
              </a:lnSpc>
            </a:pPr>
            <a:r>
              <a:rPr lang="ru-RU" sz="1100" b="1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ЧЕЛОВЕК</a:t>
            </a:r>
            <a:endParaRPr lang="ru-RU" sz="11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E0BA5B5-C16F-2B48-9962-4C713790820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3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582" y="5113297"/>
            <a:ext cx="457580" cy="756000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4B999DFE-2357-034D-AD1B-1F87AE3D32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0567" y="3991614"/>
            <a:ext cx="566643" cy="735105"/>
          </a:xfrm>
          <a:prstGeom prst="rect">
            <a:avLst/>
          </a:prstGeom>
        </p:spPr>
      </p:pic>
      <p:sp>
        <p:nvSpPr>
          <p:cNvPr id="99" name="Прямоугольник с двумя скругленными противолежащими углами 98">
            <a:extLst>
              <a:ext uri="{FF2B5EF4-FFF2-40B4-BE49-F238E27FC236}">
                <a16:creationId xmlns:a16="http://schemas.microsoft.com/office/drawing/2014/main" xmlns="" id="{34739112-58D9-674D-B0CD-E2F48CA23B5C}"/>
              </a:ext>
            </a:extLst>
          </p:cNvPr>
          <p:cNvSpPr/>
          <p:nvPr/>
        </p:nvSpPr>
        <p:spPr>
          <a:xfrm>
            <a:off x="3359890" y="3258457"/>
            <a:ext cx="7758275" cy="563152"/>
          </a:xfrm>
          <a:prstGeom prst="round2DiagRect">
            <a:avLst>
              <a:gd name="adj1" fmla="val 10143"/>
              <a:gd name="adj2" fmla="val 0"/>
            </a:avLst>
          </a:prstGeom>
          <a:noFill/>
          <a:ln w="28575">
            <a:solidFill>
              <a:srgbClr val="479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b="1" dirty="0" smtClean="0">
                <a:solidFill>
                  <a:srgbClr val="4794D9"/>
                </a:solidFill>
              </a:rPr>
              <a:t>СТРУКТУРА ПОТРЕБНОСТИ В КАДРАХ ПО УРОВНЮ ОБРАЗОВАНИЯ</a:t>
            </a:r>
            <a:endParaRPr lang="ru-RU" sz="1600" b="1" dirty="0">
              <a:solidFill>
                <a:srgbClr val="4794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9523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xmlns="" id="{9F1542D7-DFF8-9047-BB8C-C23FAEF56C98}"/>
              </a:ext>
            </a:extLst>
          </p:cNvPr>
          <p:cNvSpPr/>
          <p:nvPr/>
        </p:nvSpPr>
        <p:spPr>
          <a:xfrm>
            <a:off x="1154171" y="1202422"/>
            <a:ext cx="9570979" cy="4821672"/>
          </a:xfrm>
          <a:custGeom>
            <a:avLst/>
            <a:gdLst/>
            <a:ahLst/>
            <a:cxnLst/>
            <a:rect l="l" t="t" r="r" b="b"/>
            <a:pathLst>
              <a:path w="10296525" h="4821555">
                <a:moveTo>
                  <a:pt x="0" y="4821271"/>
                </a:moveTo>
                <a:lnTo>
                  <a:pt x="10295999" y="4821271"/>
                </a:lnTo>
                <a:lnTo>
                  <a:pt x="10295999" y="0"/>
                </a:lnTo>
                <a:lnTo>
                  <a:pt x="0" y="0"/>
                </a:lnTo>
                <a:lnTo>
                  <a:pt x="0" y="4821271"/>
                </a:lnTo>
                <a:close/>
              </a:path>
            </a:pathLst>
          </a:custGeom>
          <a:solidFill>
            <a:srgbClr val="4794D9">
              <a:alpha val="301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xmlns="" id="{5E50138A-3FF2-9044-A386-C3A40EFCD61B}"/>
              </a:ext>
            </a:extLst>
          </p:cNvPr>
          <p:cNvCxnSpPr>
            <a:cxnSpLocks/>
          </p:cNvCxnSpPr>
          <p:nvPr/>
        </p:nvCxnSpPr>
        <p:spPr>
          <a:xfrm flipV="1">
            <a:off x="2226793" y="1392639"/>
            <a:ext cx="0" cy="3987845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F67-8B0E-9940-8F24-E8B410F4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ПРОГНОЗ КАДРОВЫХ ПОТРЕБНОСТЕЙ ОРГАНИЗАЦИЙ </a:t>
            </a:r>
            <a:br>
              <a:rPr lang="ru-RU" sz="2000" dirty="0"/>
            </a:br>
            <a:r>
              <a:rPr lang="ru-RU" sz="2000" dirty="0"/>
              <a:t>ПО ВИДАМ ЭКОНОМИЧЕСКОЙ ДЕЯТЕЛЬНОСТИ</a:t>
            </a:r>
          </a:p>
        </p:txBody>
      </p:sp>
      <p:sp>
        <p:nvSpPr>
          <p:cNvPr id="4" name="Прямоугольник с двумя скругленными противолежащими углами 3">
            <a:extLst>
              <a:ext uri="{FF2B5EF4-FFF2-40B4-BE49-F238E27FC236}">
                <a16:creationId xmlns:a16="http://schemas.microsoft.com/office/drawing/2014/main" xmlns="" id="{111E2C20-505A-B243-997A-A04CEC18B290}"/>
              </a:ext>
            </a:extLst>
          </p:cNvPr>
          <p:cNvSpPr/>
          <p:nvPr/>
        </p:nvSpPr>
        <p:spPr>
          <a:xfrm>
            <a:off x="8755829" y="1202422"/>
            <a:ext cx="2170263" cy="4821672"/>
          </a:xfrm>
          <a:prstGeom prst="round2DiagRect">
            <a:avLst>
              <a:gd name="adj1" fmla="val 12614"/>
              <a:gd name="adj2" fmla="val 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244072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24000" rIns="324000" bIns="0" rtlCol="0" anchor="t"/>
          <a:lstStyle/>
          <a:p>
            <a:pPr algn="r"/>
            <a:r>
              <a:rPr lang="ru-RU" sz="3300" b="1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79,4 </a:t>
            </a:r>
            <a:r>
              <a:rPr lang="ru-RU" sz="3300" b="1" dirty="0">
                <a:solidFill>
                  <a:srgbClr val="FFFFFF"/>
                </a:solidFill>
                <a:latin typeface="Century Gothic"/>
                <a:cs typeface="Century Gothic"/>
              </a:rPr>
              <a:t>%</a:t>
            </a:r>
            <a:endParaRPr lang="ru-RU" sz="3300" dirty="0">
              <a:latin typeface="Century Gothic"/>
              <a:cs typeface="Century Gothic"/>
            </a:endParaRPr>
          </a:p>
          <a:p>
            <a:pPr marL="127000" marR="38100" indent="-114935" algn="r">
              <a:lnSpc>
                <a:spcPts val="1920"/>
              </a:lnSpc>
              <a:spcBef>
                <a:spcPts val="180"/>
              </a:spcBef>
            </a:pPr>
            <a:r>
              <a:rPr lang="ru-RU" sz="1750" b="1" spc="-5" dirty="0">
                <a:solidFill>
                  <a:srgbClr val="FFFFFF"/>
                </a:solidFill>
                <a:cs typeface="Calibri"/>
              </a:rPr>
              <a:t>ОТ ВСЕЙ</a:t>
            </a:r>
          </a:p>
          <a:p>
            <a:pPr marL="127000" marR="38100" indent="-114935" algn="r">
              <a:lnSpc>
                <a:spcPts val="1920"/>
              </a:lnSpc>
              <a:spcBef>
                <a:spcPts val="180"/>
              </a:spcBef>
            </a:pPr>
            <a:r>
              <a:rPr lang="ru-RU" sz="1750" b="1" spc="-5" dirty="0">
                <a:solidFill>
                  <a:srgbClr val="FFFFFF"/>
                </a:solidFill>
                <a:cs typeface="Calibri"/>
              </a:rPr>
              <a:t>ПОТРЕБНОСТИ </a:t>
            </a:r>
          </a:p>
          <a:p>
            <a:pPr marL="127000" marR="38100" indent="-114935" algn="r">
              <a:lnSpc>
                <a:spcPts val="1920"/>
              </a:lnSpc>
              <a:spcBef>
                <a:spcPts val="180"/>
              </a:spcBef>
            </a:pPr>
            <a:r>
              <a:rPr lang="ru-RU" sz="1750" b="1" spc="-5" dirty="0">
                <a:solidFill>
                  <a:srgbClr val="FFFFFF"/>
                </a:solidFill>
                <a:cs typeface="Calibri"/>
              </a:rPr>
              <a:t>В КАДРАХ</a:t>
            </a:r>
            <a:endParaRPr lang="ru-RU" sz="1750" dirty="0">
              <a:cs typeface="Calibri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8CE60358-CE9E-D749-B54C-415C55BA17A5}"/>
              </a:ext>
            </a:extLst>
          </p:cNvPr>
          <p:cNvGrpSpPr/>
          <p:nvPr/>
        </p:nvGrpSpPr>
        <p:grpSpPr>
          <a:xfrm>
            <a:off x="1616927" y="1925308"/>
            <a:ext cx="622619" cy="2888973"/>
            <a:chOff x="-1980416" y="1925308"/>
            <a:chExt cx="4372609" cy="2888973"/>
          </a:xfrm>
        </p:grpSpPr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xmlns="" id="{70D279B0-469B-D947-AF96-D69A1E1229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1925308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xmlns="" id="{3C4F6F20-D553-1D48-ACDE-94E69CF9D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2503103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xmlns="" id="{361CBDF5-B898-AA48-B32C-1FBCBE7CDF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3080898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xmlns="" id="{F711693C-FDCA-3B44-965C-AC11624EAF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3658693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xmlns="" id="{0EA9B9B2-CA2C-6D40-8E29-04582FD3CC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4236488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xmlns="" id="{5A325C14-2429-FD4B-B83B-FF5EE0520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980416" y="4814281"/>
              <a:ext cx="4372609" cy="0"/>
            </a:xfrm>
            <a:prstGeom prst="line">
              <a:avLst/>
            </a:prstGeom>
            <a:ln w="22225">
              <a:solidFill>
                <a:srgbClr val="00339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bject 1012">
            <a:extLst>
              <a:ext uri="{FF2B5EF4-FFF2-40B4-BE49-F238E27FC236}">
                <a16:creationId xmlns:a16="http://schemas.microsoft.com/office/drawing/2014/main" xmlns="" id="{EE897222-115B-9F4F-9569-A839DB3A27CB}"/>
              </a:ext>
            </a:extLst>
          </p:cNvPr>
          <p:cNvSpPr txBox="1"/>
          <p:nvPr/>
        </p:nvSpPr>
        <p:spPr>
          <a:xfrm>
            <a:off x="4955401" y="1395735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12,9%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5" name="object 1006">
            <a:extLst>
              <a:ext uri="{FF2B5EF4-FFF2-40B4-BE49-F238E27FC236}">
                <a16:creationId xmlns:a16="http://schemas.microsoft.com/office/drawing/2014/main" xmlns="" id="{96E5880F-24FA-074D-A87A-AD89F14BF295}"/>
              </a:ext>
            </a:extLst>
          </p:cNvPr>
          <p:cNvSpPr txBox="1"/>
          <p:nvPr/>
        </p:nvSpPr>
        <p:spPr>
          <a:xfrm>
            <a:off x="2852901" y="1392639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ДОБЫЧА ПОЛЕЗНЫХ ИСКОПАЕМЫХ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69" name="object 79">
            <a:extLst>
              <a:ext uri="{FF2B5EF4-FFF2-40B4-BE49-F238E27FC236}">
                <a16:creationId xmlns:a16="http://schemas.microsoft.com/office/drawing/2014/main" xmlns="" id="{0CB6927F-D3F8-2C4A-8231-51F8164344C0}"/>
              </a:ext>
            </a:extLst>
          </p:cNvPr>
          <p:cNvSpPr/>
          <p:nvPr/>
        </p:nvSpPr>
        <p:spPr>
          <a:xfrm>
            <a:off x="2329218" y="1577496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33,7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76" name="object 1006">
            <a:extLst>
              <a:ext uri="{FF2B5EF4-FFF2-40B4-BE49-F238E27FC236}">
                <a16:creationId xmlns:a16="http://schemas.microsoft.com/office/drawing/2014/main" xmlns="" id="{652AC8C4-F945-F54F-825E-D4F6EC4C8D63}"/>
              </a:ext>
            </a:extLst>
          </p:cNvPr>
          <p:cNvSpPr txBox="1"/>
          <p:nvPr/>
        </p:nvSpPr>
        <p:spPr>
          <a:xfrm>
            <a:off x="2825257" y="3134152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ОБРАЗОВАНИЕ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77" name="object 79">
            <a:extLst>
              <a:ext uri="{FF2B5EF4-FFF2-40B4-BE49-F238E27FC236}">
                <a16:creationId xmlns:a16="http://schemas.microsoft.com/office/drawing/2014/main" xmlns="" id="{95EEC6D5-17F7-DC49-9D8A-A7589CCDA0BB}"/>
              </a:ext>
            </a:extLst>
          </p:cNvPr>
          <p:cNvSpPr/>
          <p:nvPr/>
        </p:nvSpPr>
        <p:spPr>
          <a:xfrm>
            <a:off x="2324211" y="2111324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33,3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81" name="object 1012">
            <a:extLst>
              <a:ext uri="{FF2B5EF4-FFF2-40B4-BE49-F238E27FC236}">
                <a16:creationId xmlns:a16="http://schemas.microsoft.com/office/drawing/2014/main" xmlns="" id="{95EE3B3A-4843-C647-BA5A-311C5FBF4664}"/>
              </a:ext>
            </a:extLst>
          </p:cNvPr>
          <p:cNvSpPr txBox="1"/>
          <p:nvPr/>
        </p:nvSpPr>
        <p:spPr>
          <a:xfrm>
            <a:off x="6302433" y="1975960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12,7%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2" name="object 1006">
            <a:extLst>
              <a:ext uri="{FF2B5EF4-FFF2-40B4-BE49-F238E27FC236}">
                <a16:creationId xmlns:a16="http://schemas.microsoft.com/office/drawing/2014/main" xmlns="" id="{600FBB2B-0B1A-0844-A4CA-27FE77269455}"/>
              </a:ext>
            </a:extLst>
          </p:cNvPr>
          <p:cNvSpPr txBox="1"/>
          <p:nvPr/>
        </p:nvSpPr>
        <p:spPr>
          <a:xfrm>
            <a:off x="2852901" y="1972864"/>
            <a:ext cx="3502148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ГОСТИНИЦЫ И ПРЕДПРИЯТИЯ ОБЩЕСТВЕННОГО ПИТАНИЯ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83" name="object 79">
            <a:extLst>
              <a:ext uri="{FF2B5EF4-FFF2-40B4-BE49-F238E27FC236}">
                <a16:creationId xmlns:a16="http://schemas.microsoft.com/office/drawing/2014/main" xmlns="" id="{F2E4B594-26B3-F64E-9AC7-6F5692969E7D}"/>
              </a:ext>
            </a:extLst>
          </p:cNvPr>
          <p:cNvSpPr/>
          <p:nvPr/>
        </p:nvSpPr>
        <p:spPr>
          <a:xfrm>
            <a:off x="2303045" y="3326680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33,1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87" name="object 1012">
            <a:extLst>
              <a:ext uri="{FF2B5EF4-FFF2-40B4-BE49-F238E27FC236}">
                <a16:creationId xmlns:a16="http://schemas.microsoft.com/office/drawing/2014/main" xmlns="" id="{C199553C-26AF-234E-BBDD-9B18BAFD9B81}"/>
              </a:ext>
            </a:extLst>
          </p:cNvPr>
          <p:cNvSpPr txBox="1"/>
          <p:nvPr/>
        </p:nvSpPr>
        <p:spPr>
          <a:xfrm>
            <a:off x="3853754" y="2542555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12,7%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8" name="object 1006">
            <a:extLst>
              <a:ext uri="{FF2B5EF4-FFF2-40B4-BE49-F238E27FC236}">
                <a16:creationId xmlns:a16="http://schemas.microsoft.com/office/drawing/2014/main" xmlns="" id="{93A9C5FA-71AB-E54D-B62B-B21DD6E8F2BD}"/>
              </a:ext>
            </a:extLst>
          </p:cNvPr>
          <p:cNvSpPr txBox="1"/>
          <p:nvPr/>
        </p:nvSpPr>
        <p:spPr>
          <a:xfrm>
            <a:off x="2855966" y="2539897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СТРОИТЕЛЬСТВО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89" name="object 79">
            <a:extLst>
              <a:ext uri="{FF2B5EF4-FFF2-40B4-BE49-F238E27FC236}">
                <a16:creationId xmlns:a16="http://schemas.microsoft.com/office/drawing/2014/main" xmlns="" id="{06F8B491-08F8-9041-A434-9AA49B8E909E}"/>
              </a:ext>
            </a:extLst>
          </p:cNvPr>
          <p:cNvSpPr/>
          <p:nvPr/>
        </p:nvSpPr>
        <p:spPr>
          <a:xfrm>
            <a:off x="2332283" y="2724754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33,3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93" name="object 1012">
            <a:extLst>
              <a:ext uri="{FF2B5EF4-FFF2-40B4-BE49-F238E27FC236}">
                <a16:creationId xmlns:a16="http://schemas.microsoft.com/office/drawing/2014/main" xmlns="" id="{FF85ECFD-55BE-1149-8809-282FD2BD71A0}"/>
              </a:ext>
            </a:extLst>
          </p:cNvPr>
          <p:cNvSpPr txBox="1"/>
          <p:nvPr/>
        </p:nvSpPr>
        <p:spPr>
          <a:xfrm>
            <a:off x="5063741" y="3706166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12,2%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94" name="object 1006">
            <a:extLst>
              <a:ext uri="{FF2B5EF4-FFF2-40B4-BE49-F238E27FC236}">
                <a16:creationId xmlns:a16="http://schemas.microsoft.com/office/drawing/2014/main" xmlns="" id="{C2C088B7-EBAE-F24B-A451-B29B721FEA99}"/>
              </a:ext>
            </a:extLst>
          </p:cNvPr>
          <p:cNvSpPr txBox="1"/>
          <p:nvPr/>
        </p:nvSpPr>
        <p:spPr>
          <a:xfrm>
            <a:off x="2852901" y="3703070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ОБРАБАТЫВАЮЩИЕ ПРОИЗВОДСТВА 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95" name="object 79">
            <a:extLst>
              <a:ext uri="{FF2B5EF4-FFF2-40B4-BE49-F238E27FC236}">
                <a16:creationId xmlns:a16="http://schemas.microsoft.com/office/drawing/2014/main" xmlns="" id="{BA9A7234-4613-7F49-BF63-AB1E544D5662}"/>
              </a:ext>
            </a:extLst>
          </p:cNvPr>
          <p:cNvSpPr/>
          <p:nvPr/>
        </p:nvSpPr>
        <p:spPr>
          <a:xfrm>
            <a:off x="2342142" y="3875321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31,9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99" name="object 1012">
            <a:extLst>
              <a:ext uri="{FF2B5EF4-FFF2-40B4-BE49-F238E27FC236}">
                <a16:creationId xmlns:a16="http://schemas.microsoft.com/office/drawing/2014/main" xmlns="" id="{59DBD5EB-77FD-BD4E-8E82-7E1741CF46EF}"/>
              </a:ext>
            </a:extLst>
          </p:cNvPr>
          <p:cNvSpPr txBox="1"/>
          <p:nvPr/>
        </p:nvSpPr>
        <p:spPr>
          <a:xfrm>
            <a:off x="5524568" y="4278538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10,4%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0" name="object 1006">
            <a:extLst>
              <a:ext uri="{FF2B5EF4-FFF2-40B4-BE49-F238E27FC236}">
                <a16:creationId xmlns:a16="http://schemas.microsoft.com/office/drawing/2014/main" xmlns="" id="{DF18EC4D-48AA-0D4B-8AB6-135ACAC76671}"/>
              </a:ext>
            </a:extLst>
          </p:cNvPr>
          <p:cNvSpPr txBox="1"/>
          <p:nvPr/>
        </p:nvSpPr>
        <p:spPr>
          <a:xfrm>
            <a:off x="2852901" y="4275442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ЗДРАВООХРАНЕНИЕ И СОЦИАЛЬНЫЕ УСЛУГИ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01" name="object 79">
            <a:extLst>
              <a:ext uri="{FF2B5EF4-FFF2-40B4-BE49-F238E27FC236}">
                <a16:creationId xmlns:a16="http://schemas.microsoft.com/office/drawing/2014/main" xmlns="" id="{B21C1303-F9ED-BF4A-BCF0-9C3FB92B2281}"/>
              </a:ext>
            </a:extLst>
          </p:cNvPr>
          <p:cNvSpPr/>
          <p:nvPr/>
        </p:nvSpPr>
        <p:spPr>
          <a:xfrm>
            <a:off x="2329218" y="4460299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27,1</a:t>
            </a:r>
            <a:endParaRPr sz="800" b="1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9ECDD196-747C-4A41-88F9-B7AE306ABADD}"/>
              </a:ext>
            </a:extLst>
          </p:cNvPr>
          <p:cNvCxnSpPr>
            <a:cxnSpLocks/>
          </p:cNvCxnSpPr>
          <p:nvPr/>
        </p:nvCxnSpPr>
        <p:spPr>
          <a:xfrm flipH="1">
            <a:off x="2220523" y="1925308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1655638C-ACB3-9C40-9D61-84F665195225}"/>
              </a:ext>
            </a:extLst>
          </p:cNvPr>
          <p:cNvCxnSpPr>
            <a:cxnSpLocks/>
          </p:cNvCxnSpPr>
          <p:nvPr/>
        </p:nvCxnSpPr>
        <p:spPr>
          <a:xfrm flipH="1">
            <a:off x="2220523" y="2503103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83DB5209-0B45-D74B-AFCF-7A59A832D08A}"/>
              </a:ext>
            </a:extLst>
          </p:cNvPr>
          <p:cNvCxnSpPr>
            <a:cxnSpLocks/>
          </p:cNvCxnSpPr>
          <p:nvPr/>
        </p:nvCxnSpPr>
        <p:spPr>
          <a:xfrm flipH="1">
            <a:off x="2220523" y="3077033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xmlns="" id="{11358CA2-5D15-264A-87CD-C1A7ED34AB04}"/>
              </a:ext>
            </a:extLst>
          </p:cNvPr>
          <p:cNvCxnSpPr>
            <a:cxnSpLocks/>
          </p:cNvCxnSpPr>
          <p:nvPr/>
        </p:nvCxnSpPr>
        <p:spPr>
          <a:xfrm flipH="1">
            <a:off x="2220523" y="3656386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xmlns="" id="{6FFBF32B-59C0-AF4D-941E-80C8FA5891D6}"/>
              </a:ext>
            </a:extLst>
          </p:cNvPr>
          <p:cNvCxnSpPr>
            <a:cxnSpLocks/>
          </p:cNvCxnSpPr>
          <p:nvPr/>
        </p:nvCxnSpPr>
        <p:spPr>
          <a:xfrm flipH="1">
            <a:off x="2220523" y="4235739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xmlns="" id="{088EFF23-5D8A-D647-B942-6E7E2D361672}"/>
              </a:ext>
            </a:extLst>
          </p:cNvPr>
          <p:cNvCxnSpPr>
            <a:cxnSpLocks/>
          </p:cNvCxnSpPr>
          <p:nvPr/>
        </p:nvCxnSpPr>
        <p:spPr>
          <a:xfrm flipH="1">
            <a:off x="2220523" y="4815108"/>
            <a:ext cx="4584480" cy="0"/>
          </a:xfrm>
          <a:prstGeom prst="line">
            <a:avLst/>
          </a:prstGeom>
          <a:ln w="22225">
            <a:solidFill>
              <a:srgbClr val="0033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xmlns="" id="{9FABC5B8-2190-8A44-843F-A7B86DC0D57C}"/>
              </a:ext>
            </a:extLst>
          </p:cNvPr>
          <p:cNvCxnSpPr>
            <a:cxnSpLocks/>
          </p:cNvCxnSpPr>
          <p:nvPr/>
        </p:nvCxnSpPr>
        <p:spPr>
          <a:xfrm flipH="1">
            <a:off x="1616927" y="5380484"/>
            <a:ext cx="5188076" cy="0"/>
          </a:xfrm>
          <a:prstGeom prst="line">
            <a:avLst/>
          </a:prstGeom>
          <a:ln w="22225">
            <a:solidFill>
              <a:srgbClr val="0033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bject 1012">
            <a:extLst>
              <a:ext uri="{FF2B5EF4-FFF2-40B4-BE49-F238E27FC236}">
                <a16:creationId xmlns:a16="http://schemas.microsoft.com/office/drawing/2014/main" xmlns="" id="{B1149FCC-1B28-4A47-9E23-CF9C11D7FD57}"/>
              </a:ext>
            </a:extLst>
          </p:cNvPr>
          <p:cNvSpPr txBox="1"/>
          <p:nvPr/>
        </p:nvSpPr>
        <p:spPr>
          <a:xfrm>
            <a:off x="5141605" y="4851903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spc="-15" dirty="0" smtClean="0">
                <a:cs typeface="Calibri"/>
              </a:rPr>
              <a:t>5,9</a:t>
            </a:r>
            <a:r>
              <a:rPr lang="ru-RU" sz="1000" b="1" dirty="0" smtClean="0">
                <a:cs typeface="Calibri"/>
              </a:rPr>
              <a:t>%</a:t>
            </a:r>
            <a:endParaRPr sz="1000" b="1" dirty="0">
              <a:latin typeface="Calibri"/>
              <a:cs typeface="Calibri"/>
            </a:endParaRPr>
          </a:p>
        </p:txBody>
      </p:sp>
      <p:sp>
        <p:nvSpPr>
          <p:cNvPr id="106" name="object 1006">
            <a:extLst>
              <a:ext uri="{FF2B5EF4-FFF2-40B4-BE49-F238E27FC236}">
                <a16:creationId xmlns:a16="http://schemas.microsoft.com/office/drawing/2014/main" xmlns="" id="{0DF1BE5A-442A-F14C-B9D5-AA7907F6F241}"/>
              </a:ext>
            </a:extLst>
          </p:cNvPr>
          <p:cNvSpPr txBox="1"/>
          <p:nvPr/>
        </p:nvSpPr>
        <p:spPr>
          <a:xfrm>
            <a:off x="2852901" y="4847815"/>
            <a:ext cx="2844165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635000" algn="l"/>
              </a:tabLst>
            </a:pPr>
            <a:r>
              <a:rPr lang="ru-RU" sz="1050" b="1" spc="5" dirty="0">
                <a:cs typeface="Calibri"/>
              </a:rPr>
              <a:t>ПРОЧИЕ ВИДЫ </a:t>
            </a:r>
            <a:r>
              <a:rPr lang="ru-RU" sz="1050" b="1" spc="5" dirty="0" smtClean="0">
                <a:cs typeface="Calibri"/>
              </a:rPr>
              <a:t>ПЕРСОНАЛЬНЫХ УСЛУГ</a:t>
            </a:r>
            <a:endParaRPr sz="1050" dirty="0">
              <a:latin typeface="Calibri"/>
              <a:cs typeface="Calibri"/>
            </a:endParaRPr>
          </a:p>
        </p:txBody>
      </p:sp>
      <p:sp>
        <p:nvSpPr>
          <p:cNvPr id="107" name="object 79">
            <a:extLst>
              <a:ext uri="{FF2B5EF4-FFF2-40B4-BE49-F238E27FC236}">
                <a16:creationId xmlns:a16="http://schemas.microsoft.com/office/drawing/2014/main" xmlns="" id="{B55E1026-B38F-C44D-863B-7E6484F5FAC0}"/>
              </a:ext>
            </a:extLst>
          </p:cNvPr>
          <p:cNvSpPr/>
          <p:nvPr/>
        </p:nvSpPr>
        <p:spPr>
          <a:xfrm>
            <a:off x="2329218" y="5032672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</a:rPr>
              <a:t>15,4</a:t>
            </a:r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10" name="object 79">
            <a:extLst>
              <a:ext uri="{FF2B5EF4-FFF2-40B4-BE49-F238E27FC236}">
                <a16:creationId xmlns:a16="http://schemas.microsoft.com/office/drawing/2014/main" xmlns="" id="{0D46976D-9B2D-BB4E-BE1C-2132A52D2EE8}"/>
              </a:ext>
            </a:extLst>
          </p:cNvPr>
          <p:cNvSpPr/>
          <p:nvPr/>
        </p:nvSpPr>
        <p:spPr>
          <a:xfrm>
            <a:off x="2329218" y="5472422"/>
            <a:ext cx="413983" cy="126364"/>
          </a:xfrm>
          <a:custGeom>
            <a:avLst/>
            <a:gdLst/>
            <a:ahLst/>
            <a:cxnLst/>
            <a:rect l="l" t="t" r="r" b="b"/>
            <a:pathLst>
              <a:path w="486410" h="126364">
                <a:moveTo>
                  <a:pt x="63003" y="125999"/>
                </a:moveTo>
                <a:lnTo>
                  <a:pt x="423392" y="125999"/>
                </a:lnTo>
                <a:lnTo>
                  <a:pt x="447854" y="121028"/>
                </a:lnTo>
                <a:lnTo>
                  <a:pt x="467885" y="107492"/>
                </a:lnTo>
                <a:lnTo>
                  <a:pt x="481421" y="87461"/>
                </a:lnTo>
                <a:lnTo>
                  <a:pt x="486392" y="62999"/>
                </a:lnTo>
                <a:lnTo>
                  <a:pt x="481421" y="38537"/>
                </a:lnTo>
                <a:lnTo>
                  <a:pt x="467885" y="18505"/>
                </a:lnTo>
                <a:lnTo>
                  <a:pt x="447854" y="4970"/>
                </a:lnTo>
                <a:lnTo>
                  <a:pt x="423392" y="0"/>
                </a:lnTo>
                <a:lnTo>
                  <a:pt x="63003" y="0"/>
                </a:lnTo>
                <a:lnTo>
                  <a:pt x="38540" y="4970"/>
                </a:lnTo>
                <a:lnTo>
                  <a:pt x="18507" y="18505"/>
                </a:lnTo>
                <a:lnTo>
                  <a:pt x="4971" y="38537"/>
                </a:lnTo>
                <a:lnTo>
                  <a:pt x="0" y="62999"/>
                </a:lnTo>
                <a:lnTo>
                  <a:pt x="4971" y="87461"/>
                </a:lnTo>
                <a:lnTo>
                  <a:pt x="18507" y="107492"/>
                </a:lnTo>
                <a:lnTo>
                  <a:pt x="38540" y="121028"/>
                </a:lnTo>
                <a:lnTo>
                  <a:pt x="63003" y="125999"/>
                </a:lnTo>
                <a:close/>
              </a:path>
            </a:pathLst>
          </a:custGeom>
          <a:solidFill>
            <a:schemeClr val="tx1"/>
          </a:solidFill>
          <a:ln w="179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ctr"/>
            <a:endParaRPr sz="800" b="1" dirty="0">
              <a:solidFill>
                <a:schemeClr val="bg1"/>
              </a:solidFill>
            </a:endParaRPr>
          </a:p>
        </p:txBody>
      </p:sp>
      <p:sp>
        <p:nvSpPr>
          <p:cNvPr id="113" name="object 23">
            <a:extLst>
              <a:ext uri="{FF2B5EF4-FFF2-40B4-BE49-F238E27FC236}">
                <a16:creationId xmlns:a16="http://schemas.microsoft.com/office/drawing/2014/main" xmlns="" id="{EE90F520-7125-B141-B571-99CE6DB1C453}"/>
              </a:ext>
            </a:extLst>
          </p:cNvPr>
          <p:cNvSpPr txBox="1"/>
          <p:nvPr/>
        </p:nvSpPr>
        <p:spPr>
          <a:xfrm>
            <a:off x="2840279" y="5494255"/>
            <a:ext cx="2805959" cy="11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90000"/>
              </a:lnSpc>
            </a:pPr>
            <a:r>
              <a:rPr lang="ru-RU" sz="800" b="1" dirty="0" smtClean="0">
                <a:cs typeface="Calibri"/>
              </a:rPr>
              <a:t>ОБЩАЯ ЧИСЛЕННОСТЬ ТРЕБУЕМЫХ РАБОТНИКОВ, ТЫС. ЧЕЛ.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9" name="object 1012">
            <a:extLst>
              <a:ext uri="{FF2B5EF4-FFF2-40B4-BE49-F238E27FC236}">
                <a16:creationId xmlns:a16="http://schemas.microsoft.com/office/drawing/2014/main" xmlns="" id="{52957E74-1C0D-074F-9569-CD555E211085}"/>
              </a:ext>
            </a:extLst>
          </p:cNvPr>
          <p:cNvSpPr txBox="1"/>
          <p:nvPr/>
        </p:nvSpPr>
        <p:spPr>
          <a:xfrm>
            <a:off x="3706104" y="3136767"/>
            <a:ext cx="921468" cy="1673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1765" algn="l"/>
              </a:tabLst>
            </a:pPr>
            <a:r>
              <a:rPr lang="ru-RU" sz="1000" dirty="0">
                <a:cs typeface="Calibri"/>
              </a:rPr>
              <a:t>•</a:t>
            </a:r>
            <a:r>
              <a:rPr lang="ru-RU" sz="1000" spc="-15" dirty="0">
                <a:cs typeface="Calibri"/>
              </a:rPr>
              <a:t> </a:t>
            </a:r>
            <a:r>
              <a:rPr lang="ru-RU" sz="1000" b="1" dirty="0" smtClean="0">
                <a:cs typeface="Calibri"/>
              </a:rPr>
              <a:t>12,6%</a:t>
            </a:r>
            <a:endParaRPr sz="1000" dirty="0">
              <a:latin typeface="Calibri"/>
              <a:cs typeface="Calibri"/>
            </a:endParaRPr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A799901C-D03F-A349-A976-949786489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177" y="2551137"/>
            <a:ext cx="458399" cy="439166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44803D40-CE10-4B49-AEDA-5A56A66D3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6842" y="1520029"/>
            <a:ext cx="397887" cy="277889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5B01B22-0C6E-E243-BB0C-16DE0034B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5872" y="3115989"/>
            <a:ext cx="376846" cy="432298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xmlns="" id="{A80743CC-F7FF-5A40-B9EF-DE8B83E9CC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907" y="2042450"/>
            <a:ext cx="421811" cy="337653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B3348F11-8E7E-4D42-A592-A65C039BAF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7061" y="3761963"/>
            <a:ext cx="432348" cy="382875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BD46180E-2272-8C46-9616-C72FD1160E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2334" y="4333570"/>
            <a:ext cx="401311" cy="376003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DBE0B1EF-114F-7E45-97A4-ABD27B72B8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3331" y="4898306"/>
            <a:ext cx="544563" cy="391583"/>
          </a:xfrm>
          <a:prstGeom prst="rect">
            <a:avLst/>
          </a:prstGeom>
        </p:spPr>
      </p:pic>
      <p:grpSp>
        <p:nvGrpSpPr>
          <p:cNvPr id="426" name="Группа 425">
            <a:extLst>
              <a:ext uri="{FF2B5EF4-FFF2-40B4-BE49-F238E27FC236}">
                <a16:creationId xmlns:a16="http://schemas.microsoft.com/office/drawing/2014/main" xmlns="" id="{9AFA158D-1798-4046-8D15-479D80C72233}"/>
              </a:ext>
            </a:extLst>
          </p:cNvPr>
          <p:cNvGrpSpPr/>
          <p:nvPr/>
        </p:nvGrpSpPr>
        <p:grpSpPr>
          <a:xfrm>
            <a:off x="2851447" y="2211975"/>
            <a:ext cx="2894856" cy="165100"/>
            <a:chOff x="2851447" y="2211975"/>
            <a:chExt cx="2894856" cy="165100"/>
          </a:xfrm>
        </p:grpSpPr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xmlns="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xmlns="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xmlns="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xmlns="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xmlns="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xmlns="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xmlns="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xmlns="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xmlns="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xmlns="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xmlns="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xmlns="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xmlns="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xmlns="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166" name="Рисунок 165">
              <a:extLst>
                <a:ext uri="{FF2B5EF4-FFF2-40B4-BE49-F238E27FC236}">
                  <a16:creationId xmlns:a16="http://schemas.microsoft.com/office/drawing/2014/main" xmlns="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xmlns="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168" name="Рисунок 167">
              <a:extLst>
                <a:ext uri="{FF2B5EF4-FFF2-40B4-BE49-F238E27FC236}">
                  <a16:creationId xmlns:a16="http://schemas.microsoft.com/office/drawing/2014/main" xmlns="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xmlns="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xmlns="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xmlns="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xmlns="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xmlns="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xmlns="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xmlns="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xmlns="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xmlns="" id="{A17C44DE-0F25-1349-9BBB-B4A78A35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29688" y="2211975"/>
              <a:ext cx="76200" cy="165100"/>
            </a:xfrm>
            <a:prstGeom prst="rect">
              <a:avLst/>
            </a:prstGeom>
          </p:spPr>
        </p:pic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xmlns="" id="{B3D276E8-1E70-9E42-9C8E-A3C9A482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17771" y="2211975"/>
              <a:ext cx="76200" cy="165100"/>
            </a:xfrm>
            <a:prstGeom prst="rect">
              <a:avLst/>
            </a:prstGeom>
          </p:spPr>
        </p:pic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xmlns="" id="{5B4B9EE4-3854-1945-BFCB-10C615BD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05854" y="2211975"/>
              <a:ext cx="76200" cy="165100"/>
            </a:xfrm>
            <a:prstGeom prst="rect">
              <a:avLst/>
            </a:prstGeom>
          </p:spPr>
        </p:pic>
        <p:pic>
          <p:nvPicPr>
            <p:cNvPr id="181" name="Рисунок 180">
              <a:extLst>
                <a:ext uri="{FF2B5EF4-FFF2-40B4-BE49-F238E27FC236}">
                  <a16:creationId xmlns:a16="http://schemas.microsoft.com/office/drawing/2014/main" xmlns="" id="{36593F9E-CBD9-4E4B-ABDE-0B3A44AE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93937" y="2211975"/>
              <a:ext cx="76200" cy="165100"/>
            </a:xfrm>
            <a:prstGeom prst="rect">
              <a:avLst/>
            </a:prstGeom>
          </p:spPr>
        </p:pic>
        <p:pic>
          <p:nvPicPr>
            <p:cNvPr id="182" name="Рисунок 181">
              <a:extLst>
                <a:ext uri="{FF2B5EF4-FFF2-40B4-BE49-F238E27FC236}">
                  <a16:creationId xmlns:a16="http://schemas.microsoft.com/office/drawing/2014/main" xmlns="" id="{35BB4B38-4454-D24E-9A48-9F5AC2DF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582020" y="2211975"/>
              <a:ext cx="76200" cy="165100"/>
            </a:xfrm>
            <a:prstGeom prst="rect">
              <a:avLst/>
            </a:prstGeom>
          </p:spPr>
        </p:pic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xmlns="" id="{D052D45E-73FE-C340-837D-EDB98E14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670103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375" name="Группа 374">
            <a:extLst>
              <a:ext uri="{FF2B5EF4-FFF2-40B4-BE49-F238E27FC236}">
                <a16:creationId xmlns:a16="http://schemas.microsoft.com/office/drawing/2014/main" xmlns="" id="{9AFA158D-1798-4046-8D15-479D80C72233}"/>
              </a:ext>
            </a:extLst>
          </p:cNvPr>
          <p:cNvGrpSpPr/>
          <p:nvPr/>
        </p:nvGrpSpPr>
        <p:grpSpPr>
          <a:xfrm>
            <a:off x="2857797" y="2758075"/>
            <a:ext cx="2894856" cy="165100"/>
            <a:chOff x="2851447" y="2211975"/>
            <a:chExt cx="2894856" cy="165100"/>
          </a:xfrm>
        </p:grpSpPr>
        <p:pic>
          <p:nvPicPr>
            <p:cNvPr id="376" name="Рисунок 375">
              <a:extLst>
                <a:ext uri="{FF2B5EF4-FFF2-40B4-BE49-F238E27FC236}">
                  <a16:creationId xmlns:a16="http://schemas.microsoft.com/office/drawing/2014/main" xmlns="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377" name="Рисунок 376">
              <a:extLst>
                <a:ext uri="{FF2B5EF4-FFF2-40B4-BE49-F238E27FC236}">
                  <a16:creationId xmlns:a16="http://schemas.microsoft.com/office/drawing/2014/main" xmlns="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378" name="Рисунок 377">
              <a:extLst>
                <a:ext uri="{FF2B5EF4-FFF2-40B4-BE49-F238E27FC236}">
                  <a16:creationId xmlns:a16="http://schemas.microsoft.com/office/drawing/2014/main" xmlns="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379" name="Рисунок 378">
              <a:extLst>
                <a:ext uri="{FF2B5EF4-FFF2-40B4-BE49-F238E27FC236}">
                  <a16:creationId xmlns:a16="http://schemas.microsoft.com/office/drawing/2014/main" xmlns="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380" name="Рисунок 379">
              <a:extLst>
                <a:ext uri="{FF2B5EF4-FFF2-40B4-BE49-F238E27FC236}">
                  <a16:creationId xmlns:a16="http://schemas.microsoft.com/office/drawing/2014/main" xmlns="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400" name="Рисунок 399">
              <a:extLst>
                <a:ext uri="{FF2B5EF4-FFF2-40B4-BE49-F238E27FC236}">
                  <a16:creationId xmlns:a16="http://schemas.microsoft.com/office/drawing/2014/main" xmlns="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401" name="Рисунок 400">
              <a:extLst>
                <a:ext uri="{FF2B5EF4-FFF2-40B4-BE49-F238E27FC236}">
                  <a16:creationId xmlns:a16="http://schemas.microsoft.com/office/drawing/2014/main" xmlns="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402" name="Рисунок 401">
              <a:extLst>
                <a:ext uri="{FF2B5EF4-FFF2-40B4-BE49-F238E27FC236}">
                  <a16:creationId xmlns:a16="http://schemas.microsoft.com/office/drawing/2014/main" xmlns="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403" name="Рисунок 402">
              <a:extLst>
                <a:ext uri="{FF2B5EF4-FFF2-40B4-BE49-F238E27FC236}">
                  <a16:creationId xmlns:a16="http://schemas.microsoft.com/office/drawing/2014/main" xmlns="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404" name="Рисунок 403">
              <a:extLst>
                <a:ext uri="{FF2B5EF4-FFF2-40B4-BE49-F238E27FC236}">
                  <a16:creationId xmlns:a16="http://schemas.microsoft.com/office/drawing/2014/main" xmlns="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405" name="Рисунок 404">
              <a:extLst>
                <a:ext uri="{FF2B5EF4-FFF2-40B4-BE49-F238E27FC236}">
                  <a16:creationId xmlns:a16="http://schemas.microsoft.com/office/drawing/2014/main" xmlns="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406" name="Рисунок 405">
              <a:extLst>
                <a:ext uri="{FF2B5EF4-FFF2-40B4-BE49-F238E27FC236}">
                  <a16:creationId xmlns:a16="http://schemas.microsoft.com/office/drawing/2014/main" xmlns="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407" name="Рисунок 406">
              <a:extLst>
                <a:ext uri="{FF2B5EF4-FFF2-40B4-BE49-F238E27FC236}">
                  <a16:creationId xmlns:a16="http://schemas.microsoft.com/office/drawing/2014/main" xmlns="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408" name="Рисунок 407">
              <a:extLst>
                <a:ext uri="{FF2B5EF4-FFF2-40B4-BE49-F238E27FC236}">
                  <a16:creationId xmlns:a16="http://schemas.microsoft.com/office/drawing/2014/main" xmlns="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409" name="Рисунок 408">
              <a:extLst>
                <a:ext uri="{FF2B5EF4-FFF2-40B4-BE49-F238E27FC236}">
                  <a16:creationId xmlns:a16="http://schemas.microsoft.com/office/drawing/2014/main" xmlns="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410" name="Рисунок 409">
              <a:extLst>
                <a:ext uri="{FF2B5EF4-FFF2-40B4-BE49-F238E27FC236}">
                  <a16:creationId xmlns:a16="http://schemas.microsoft.com/office/drawing/2014/main" xmlns="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411" name="Рисунок 410">
              <a:extLst>
                <a:ext uri="{FF2B5EF4-FFF2-40B4-BE49-F238E27FC236}">
                  <a16:creationId xmlns:a16="http://schemas.microsoft.com/office/drawing/2014/main" xmlns="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412" name="Рисунок 411">
              <a:extLst>
                <a:ext uri="{FF2B5EF4-FFF2-40B4-BE49-F238E27FC236}">
                  <a16:creationId xmlns:a16="http://schemas.microsoft.com/office/drawing/2014/main" xmlns="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413" name="Рисунок 412">
              <a:extLst>
                <a:ext uri="{FF2B5EF4-FFF2-40B4-BE49-F238E27FC236}">
                  <a16:creationId xmlns:a16="http://schemas.microsoft.com/office/drawing/2014/main" xmlns="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414" name="Рисунок 413">
              <a:extLst>
                <a:ext uri="{FF2B5EF4-FFF2-40B4-BE49-F238E27FC236}">
                  <a16:creationId xmlns:a16="http://schemas.microsoft.com/office/drawing/2014/main" xmlns="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415" name="Рисунок 414">
              <a:extLst>
                <a:ext uri="{FF2B5EF4-FFF2-40B4-BE49-F238E27FC236}">
                  <a16:creationId xmlns:a16="http://schemas.microsoft.com/office/drawing/2014/main" xmlns="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416" name="Рисунок 415">
              <a:extLst>
                <a:ext uri="{FF2B5EF4-FFF2-40B4-BE49-F238E27FC236}">
                  <a16:creationId xmlns:a16="http://schemas.microsoft.com/office/drawing/2014/main" xmlns="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417" name="Рисунок 416">
              <a:extLst>
                <a:ext uri="{FF2B5EF4-FFF2-40B4-BE49-F238E27FC236}">
                  <a16:creationId xmlns:a16="http://schemas.microsoft.com/office/drawing/2014/main" xmlns="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418" name="Рисунок 417">
              <a:extLst>
                <a:ext uri="{FF2B5EF4-FFF2-40B4-BE49-F238E27FC236}">
                  <a16:creationId xmlns:a16="http://schemas.microsoft.com/office/drawing/2014/main" xmlns="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425" name="Рисунок 424">
              <a:extLst>
                <a:ext uri="{FF2B5EF4-FFF2-40B4-BE49-F238E27FC236}">
                  <a16:creationId xmlns:a16="http://schemas.microsoft.com/office/drawing/2014/main" xmlns="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428" name="Рисунок 427">
              <a:extLst>
                <a:ext uri="{FF2B5EF4-FFF2-40B4-BE49-F238E27FC236}">
                  <a16:creationId xmlns:a16="http://schemas.microsoft.com/office/drawing/2014/main" xmlns="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429" name="Рисунок 428">
              <a:extLst>
                <a:ext uri="{FF2B5EF4-FFF2-40B4-BE49-F238E27FC236}">
                  <a16:creationId xmlns:a16="http://schemas.microsoft.com/office/drawing/2014/main" xmlns="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  <p:pic>
          <p:nvPicPr>
            <p:cNvPr id="430" name="Рисунок 429">
              <a:extLst>
                <a:ext uri="{FF2B5EF4-FFF2-40B4-BE49-F238E27FC236}">
                  <a16:creationId xmlns:a16="http://schemas.microsoft.com/office/drawing/2014/main" xmlns="" id="{A17C44DE-0F25-1349-9BBB-B4A78A35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29688" y="2211975"/>
              <a:ext cx="76200" cy="165100"/>
            </a:xfrm>
            <a:prstGeom prst="rect">
              <a:avLst/>
            </a:prstGeom>
          </p:spPr>
        </p:pic>
        <p:pic>
          <p:nvPicPr>
            <p:cNvPr id="431" name="Рисунок 430">
              <a:extLst>
                <a:ext uri="{FF2B5EF4-FFF2-40B4-BE49-F238E27FC236}">
                  <a16:creationId xmlns:a16="http://schemas.microsoft.com/office/drawing/2014/main" xmlns="" id="{B3D276E8-1E70-9E42-9C8E-A3C9A482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17771" y="2211975"/>
              <a:ext cx="76200" cy="165100"/>
            </a:xfrm>
            <a:prstGeom prst="rect">
              <a:avLst/>
            </a:prstGeom>
          </p:spPr>
        </p:pic>
        <p:pic>
          <p:nvPicPr>
            <p:cNvPr id="432" name="Рисунок 431">
              <a:extLst>
                <a:ext uri="{FF2B5EF4-FFF2-40B4-BE49-F238E27FC236}">
                  <a16:creationId xmlns:a16="http://schemas.microsoft.com/office/drawing/2014/main" xmlns="" id="{5B4B9EE4-3854-1945-BFCB-10C615BD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05854" y="2211975"/>
              <a:ext cx="76200" cy="165100"/>
            </a:xfrm>
            <a:prstGeom prst="rect">
              <a:avLst/>
            </a:prstGeom>
          </p:spPr>
        </p:pic>
        <p:pic>
          <p:nvPicPr>
            <p:cNvPr id="433" name="Рисунок 432">
              <a:extLst>
                <a:ext uri="{FF2B5EF4-FFF2-40B4-BE49-F238E27FC236}">
                  <a16:creationId xmlns:a16="http://schemas.microsoft.com/office/drawing/2014/main" xmlns="" id="{36593F9E-CBD9-4E4B-ABDE-0B3A44AE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93937" y="2211975"/>
              <a:ext cx="76200" cy="165100"/>
            </a:xfrm>
            <a:prstGeom prst="rect">
              <a:avLst/>
            </a:prstGeom>
          </p:spPr>
        </p:pic>
        <p:pic>
          <p:nvPicPr>
            <p:cNvPr id="434" name="Рисунок 433">
              <a:extLst>
                <a:ext uri="{FF2B5EF4-FFF2-40B4-BE49-F238E27FC236}">
                  <a16:creationId xmlns:a16="http://schemas.microsoft.com/office/drawing/2014/main" xmlns="" id="{35BB4B38-4454-D24E-9A48-9F5AC2DF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582020" y="2211975"/>
              <a:ext cx="76200" cy="165100"/>
            </a:xfrm>
            <a:prstGeom prst="rect">
              <a:avLst/>
            </a:prstGeom>
          </p:spPr>
        </p:pic>
        <p:pic>
          <p:nvPicPr>
            <p:cNvPr id="435" name="Рисунок 434">
              <a:extLst>
                <a:ext uri="{FF2B5EF4-FFF2-40B4-BE49-F238E27FC236}">
                  <a16:creationId xmlns:a16="http://schemas.microsoft.com/office/drawing/2014/main" xmlns="" id="{D052D45E-73FE-C340-837D-EDB98E14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670103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438" name="Группа 437">
            <a:extLst>
              <a:ext uri="{FF2B5EF4-FFF2-40B4-BE49-F238E27FC236}">
                <a16:creationId xmlns:a16="http://schemas.microsoft.com/office/drawing/2014/main" xmlns="" id="{9AFA158D-1798-4046-8D15-479D80C72233}"/>
              </a:ext>
            </a:extLst>
          </p:cNvPr>
          <p:cNvGrpSpPr/>
          <p:nvPr/>
        </p:nvGrpSpPr>
        <p:grpSpPr>
          <a:xfrm>
            <a:off x="2851447" y="1627895"/>
            <a:ext cx="2982939" cy="165100"/>
            <a:chOff x="2851447" y="2211975"/>
            <a:chExt cx="2982939" cy="165100"/>
          </a:xfrm>
        </p:grpSpPr>
        <p:pic>
          <p:nvPicPr>
            <p:cNvPr id="439" name="Рисунок 438">
              <a:extLst>
                <a:ext uri="{FF2B5EF4-FFF2-40B4-BE49-F238E27FC236}">
                  <a16:creationId xmlns:a16="http://schemas.microsoft.com/office/drawing/2014/main" xmlns="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440" name="Рисунок 439">
              <a:extLst>
                <a:ext uri="{FF2B5EF4-FFF2-40B4-BE49-F238E27FC236}">
                  <a16:creationId xmlns:a16="http://schemas.microsoft.com/office/drawing/2014/main" xmlns="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441" name="Рисунок 440">
              <a:extLst>
                <a:ext uri="{FF2B5EF4-FFF2-40B4-BE49-F238E27FC236}">
                  <a16:creationId xmlns:a16="http://schemas.microsoft.com/office/drawing/2014/main" xmlns="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442" name="Рисунок 441">
              <a:extLst>
                <a:ext uri="{FF2B5EF4-FFF2-40B4-BE49-F238E27FC236}">
                  <a16:creationId xmlns:a16="http://schemas.microsoft.com/office/drawing/2014/main" xmlns="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443" name="Рисунок 442">
              <a:extLst>
                <a:ext uri="{FF2B5EF4-FFF2-40B4-BE49-F238E27FC236}">
                  <a16:creationId xmlns:a16="http://schemas.microsoft.com/office/drawing/2014/main" xmlns="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444" name="Рисунок 443">
              <a:extLst>
                <a:ext uri="{FF2B5EF4-FFF2-40B4-BE49-F238E27FC236}">
                  <a16:creationId xmlns:a16="http://schemas.microsoft.com/office/drawing/2014/main" xmlns="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445" name="Рисунок 444">
              <a:extLst>
                <a:ext uri="{FF2B5EF4-FFF2-40B4-BE49-F238E27FC236}">
                  <a16:creationId xmlns:a16="http://schemas.microsoft.com/office/drawing/2014/main" xmlns="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446" name="Рисунок 445">
              <a:extLst>
                <a:ext uri="{FF2B5EF4-FFF2-40B4-BE49-F238E27FC236}">
                  <a16:creationId xmlns:a16="http://schemas.microsoft.com/office/drawing/2014/main" xmlns="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447" name="Рисунок 446">
              <a:extLst>
                <a:ext uri="{FF2B5EF4-FFF2-40B4-BE49-F238E27FC236}">
                  <a16:creationId xmlns:a16="http://schemas.microsoft.com/office/drawing/2014/main" xmlns="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448" name="Рисунок 447">
              <a:extLst>
                <a:ext uri="{FF2B5EF4-FFF2-40B4-BE49-F238E27FC236}">
                  <a16:creationId xmlns:a16="http://schemas.microsoft.com/office/drawing/2014/main" xmlns="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449" name="Рисунок 448">
              <a:extLst>
                <a:ext uri="{FF2B5EF4-FFF2-40B4-BE49-F238E27FC236}">
                  <a16:creationId xmlns:a16="http://schemas.microsoft.com/office/drawing/2014/main" xmlns="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450" name="Рисунок 449">
              <a:extLst>
                <a:ext uri="{FF2B5EF4-FFF2-40B4-BE49-F238E27FC236}">
                  <a16:creationId xmlns:a16="http://schemas.microsoft.com/office/drawing/2014/main" xmlns="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451" name="Рисунок 450">
              <a:extLst>
                <a:ext uri="{FF2B5EF4-FFF2-40B4-BE49-F238E27FC236}">
                  <a16:creationId xmlns:a16="http://schemas.microsoft.com/office/drawing/2014/main" xmlns="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452" name="Рисунок 451">
              <a:extLst>
                <a:ext uri="{FF2B5EF4-FFF2-40B4-BE49-F238E27FC236}">
                  <a16:creationId xmlns:a16="http://schemas.microsoft.com/office/drawing/2014/main" xmlns="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453" name="Рисунок 452">
              <a:extLst>
                <a:ext uri="{FF2B5EF4-FFF2-40B4-BE49-F238E27FC236}">
                  <a16:creationId xmlns:a16="http://schemas.microsoft.com/office/drawing/2014/main" xmlns="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454" name="Рисунок 453">
              <a:extLst>
                <a:ext uri="{FF2B5EF4-FFF2-40B4-BE49-F238E27FC236}">
                  <a16:creationId xmlns:a16="http://schemas.microsoft.com/office/drawing/2014/main" xmlns="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455" name="Рисунок 454">
              <a:extLst>
                <a:ext uri="{FF2B5EF4-FFF2-40B4-BE49-F238E27FC236}">
                  <a16:creationId xmlns:a16="http://schemas.microsoft.com/office/drawing/2014/main" xmlns="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456" name="Рисунок 455">
              <a:extLst>
                <a:ext uri="{FF2B5EF4-FFF2-40B4-BE49-F238E27FC236}">
                  <a16:creationId xmlns:a16="http://schemas.microsoft.com/office/drawing/2014/main" xmlns="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457" name="Рисунок 456">
              <a:extLst>
                <a:ext uri="{FF2B5EF4-FFF2-40B4-BE49-F238E27FC236}">
                  <a16:creationId xmlns:a16="http://schemas.microsoft.com/office/drawing/2014/main" xmlns="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458" name="Рисунок 457">
              <a:extLst>
                <a:ext uri="{FF2B5EF4-FFF2-40B4-BE49-F238E27FC236}">
                  <a16:creationId xmlns:a16="http://schemas.microsoft.com/office/drawing/2014/main" xmlns="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459" name="Рисунок 458">
              <a:extLst>
                <a:ext uri="{FF2B5EF4-FFF2-40B4-BE49-F238E27FC236}">
                  <a16:creationId xmlns:a16="http://schemas.microsoft.com/office/drawing/2014/main" xmlns="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460" name="Рисунок 459">
              <a:extLst>
                <a:ext uri="{FF2B5EF4-FFF2-40B4-BE49-F238E27FC236}">
                  <a16:creationId xmlns:a16="http://schemas.microsoft.com/office/drawing/2014/main" xmlns="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461" name="Рисунок 460">
              <a:extLst>
                <a:ext uri="{FF2B5EF4-FFF2-40B4-BE49-F238E27FC236}">
                  <a16:creationId xmlns:a16="http://schemas.microsoft.com/office/drawing/2014/main" xmlns="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462" name="Рисунок 461">
              <a:extLst>
                <a:ext uri="{FF2B5EF4-FFF2-40B4-BE49-F238E27FC236}">
                  <a16:creationId xmlns:a16="http://schemas.microsoft.com/office/drawing/2014/main" xmlns="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463" name="Рисунок 462">
              <a:extLst>
                <a:ext uri="{FF2B5EF4-FFF2-40B4-BE49-F238E27FC236}">
                  <a16:creationId xmlns:a16="http://schemas.microsoft.com/office/drawing/2014/main" xmlns="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464" name="Рисунок 463">
              <a:extLst>
                <a:ext uri="{FF2B5EF4-FFF2-40B4-BE49-F238E27FC236}">
                  <a16:creationId xmlns:a16="http://schemas.microsoft.com/office/drawing/2014/main" xmlns="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465" name="Рисунок 464">
              <a:extLst>
                <a:ext uri="{FF2B5EF4-FFF2-40B4-BE49-F238E27FC236}">
                  <a16:creationId xmlns:a16="http://schemas.microsoft.com/office/drawing/2014/main" xmlns="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  <p:pic>
          <p:nvPicPr>
            <p:cNvPr id="466" name="Рисунок 465">
              <a:extLst>
                <a:ext uri="{FF2B5EF4-FFF2-40B4-BE49-F238E27FC236}">
                  <a16:creationId xmlns:a16="http://schemas.microsoft.com/office/drawing/2014/main" xmlns="" id="{A17C44DE-0F25-1349-9BBB-B4A78A35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29688" y="2211975"/>
              <a:ext cx="76200" cy="165100"/>
            </a:xfrm>
            <a:prstGeom prst="rect">
              <a:avLst/>
            </a:prstGeom>
          </p:spPr>
        </p:pic>
        <p:pic>
          <p:nvPicPr>
            <p:cNvPr id="467" name="Рисунок 466">
              <a:extLst>
                <a:ext uri="{FF2B5EF4-FFF2-40B4-BE49-F238E27FC236}">
                  <a16:creationId xmlns:a16="http://schemas.microsoft.com/office/drawing/2014/main" xmlns="" id="{B3D276E8-1E70-9E42-9C8E-A3C9A482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17771" y="2211975"/>
              <a:ext cx="76200" cy="165100"/>
            </a:xfrm>
            <a:prstGeom prst="rect">
              <a:avLst/>
            </a:prstGeom>
          </p:spPr>
        </p:pic>
        <p:pic>
          <p:nvPicPr>
            <p:cNvPr id="468" name="Рисунок 467">
              <a:extLst>
                <a:ext uri="{FF2B5EF4-FFF2-40B4-BE49-F238E27FC236}">
                  <a16:creationId xmlns:a16="http://schemas.microsoft.com/office/drawing/2014/main" xmlns="" id="{5B4B9EE4-3854-1945-BFCB-10C615BD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05854" y="2211975"/>
              <a:ext cx="76200" cy="165100"/>
            </a:xfrm>
            <a:prstGeom prst="rect">
              <a:avLst/>
            </a:prstGeom>
          </p:spPr>
        </p:pic>
        <p:pic>
          <p:nvPicPr>
            <p:cNvPr id="469" name="Рисунок 468">
              <a:extLst>
                <a:ext uri="{FF2B5EF4-FFF2-40B4-BE49-F238E27FC236}">
                  <a16:creationId xmlns:a16="http://schemas.microsoft.com/office/drawing/2014/main" xmlns="" id="{36593F9E-CBD9-4E4B-ABDE-0B3A44AE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93937" y="2211975"/>
              <a:ext cx="76200" cy="165100"/>
            </a:xfrm>
            <a:prstGeom prst="rect">
              <a:avLst/>
            </a:prstGeom>
          </p:spPr>
        </p:pic>
        <p:pic>
          <p:nvPicPr>
            <p:cNvPr id="470" name="Рисунок 469">
              <a:extLst>
                <a:ext uri="{FF2B5EF4-FFF2-40B4-BE49-F238E27FC236}">
                  <a16:creationId xmlns:a16="http://schemas.microsoft.com/office/drawing/2014/main" xmlns="" id="{35BB4B38-4454-D24E-9A48-9F5AC2DF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582020" y="2211975"/>
              <a:ext cx="76200" cy="165100"/>
            </a:xfrm>
            <a:prstGeom prst="rect">
              <a:avLst/>
            </a:prstGeom>
          </p:spPr>
        </p:pic>
        <p:pic>
          <p:nvPicPr>
            <p:cNvPr id="471" name="Рисунок 470">
              <a:extLst>
                <a:ext uri="{FF2B5EF4-FFF2-40B4-BE49-F238E27FC236}">
                  <a16:creationId xmlns:a16="http://schemas.microsoft.com/office/drawing/2014/main" xmlns="" id="{D052D45E-73FE-C340-837D-EDB98E14C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670103" y="2211975"/>
              <a:ext cx="76200" cy="165100"/>
            </a:xfrm>
            <a:prstGeom prst="rect">
              <a:avLst/>
            </a:prstGeom>
          </p:spPr>
        </p:pic>
        <p:pic>
          <p:nvPicPr>
            <p:cNvPr id="472" name="Рисунок 471">
              <a:extLst>
                <a:ext uri="{FF2B5EF4-FFF2-40B4-BE49-F238E27FC236}">
                  <a16:creationId xmlns:a16="http://schemas.microsoft.com/office/drawing/2014/main" xmlns="" id="{5C9AEBEB-EA4E-A64C-9E24-F536AA6C5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758186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474" name="Группа 473">
            <a:extLst>
              <a:ext uri="{FF2B5EF4-FFF2-40B4-BE49-F238E27FC236}">
                <a16:creationId xmlns:a16="http://schemas.microsoft.com/office/drawing/2014/main" xmlns="" id="{9AFA158D-1798-4046-8D15-479D80C72233}"/>
              </a:ext>
            </a:extLst>
          </p:cNvPr>
          <p:cNvGrpSpPr/>
          <p:nvPr/>
        </p:nvGrpSpPr>
        <p:grpSpPr>
          <a:xfrm>
            <a:off x="2839466" y="3386545"/>
            <a:ext cx="2806773" cy="165100"/>
            <a:chOff x="2851447" y="2211975"/>
            <a:chExt cx="2806773" cy="165100"/>
          </a:xfrm>
        </p:grpSpPr>
        <p:pic>
          <p:nvPicPr>
            <p:cNvPr id="475" name="Рисунок 474">
              <a:extLst>
                <a:ext uri="{FF2B5EF4-FFF2-40B4-BE49-F238E27FC236}">
                  <a16:creationId xmlns:a16="http://schemas.microsoft.com/office/drawing/2014/main" xmlns="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476" name="Рисунок 475">
              <a:extLst>
                <a:ext uri="{FF2B5EF4-FFF2-40B4-BE49-F238E27FC236}">
                  <a16:creationId xmlns:a16="http://schemas.microsoft.com/office/drawing/2014/main" xmlns="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477" name="Рисунок 476">
              <a:extLst>
                <a:ext uri="{FF2B5EF4-FFF2-40B4-BE49-F238E27FC236}">
                  <a16:creationId xmlns:a16="http://schemas.microsoft.com/office/drawing/2014/main" xmlns="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478" name="Рисунок 477">
              <a:extLst>
                <a:ext uri="{FF2B5EF4-FFF2-40B4-BE49-F238E27FC236}">
                  <a16:creationId xmlns:a16="http://schemas.microsoft.com/office/drawing/2014/main" xmlns="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479" name="Рисунок 478">
              <a:extLst>
                <a:ext uri="{FF2B5EF4-FFF2-40B4-BE49-F238E27FC236}">
                  <a16:creationId xmlns:a16="http://schemas.microsoft.com/office/drawing/2014/main" xmlns="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480" name="Рисунок 479">
              <a:extLst>
                <a:ext uri="{FF2B5EF4-FFF2-40B4-BE49-F238E27FC236}">
                  <a16:creationId xmlns:a16="http://schemas.microsoft.com/office/drawing/2014/main" xmlns="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481" name="Рисунок 480">
              <a:extLst>
                <a:ext uri="{FF2B5EF4-FFF2-40B4-BE49-F238E27FC236}">
                  <a16:creationId xmlns:a16="http://schemas.microsoft.com/office/drawing/2014/main" xmlns="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482" name="Рисунок 481">
              <a:extLst>
                <a:ext uri="{FF2B5EF4-FFF2-40B4-BE49-F238E27FC236}">
                  <a16:creationId xmlns:a16="http://schemas.microsoft.com/office/drawing/2014/main" xmlns="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483" name="Рисунок 482">
              <a:extLst>
                <a:ext uri="{FF2B5EF4-FFF2-40B4-BE49-F238E27FC236}">
                  <a16:creationId xmlns:a16="http://schemas.microsoft.com/office/drawing/2014/main" xmlns="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484" name="Рисунок 483">
              <a:extLst>
                <a:ext uri="{FF2B5EF4-FFF2-40B4-BE49-F238E27FC236}">
                  <a16:creationId xmlns:a16="http://schemas.microsoft.com/office/drawing/2014/main" xmlns="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485" name="Рисунок 484">
              <a:extLst>
                <a:ext uri="{FF2B5EF4-FFF2-40B4-BE49-F238E27FC236}">
                  <a16:creationId xmlns:a16="http://schemas.microsoft.com/office/drawing/2014/main" xmlns="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486" name="Рисунок 485">
              <a:extLst>
                <a:ext uri="{FF2B5EF4-FFF2-40B4-BE49-F238E27FC236}">
                  <a16:creationId xmlns:a16="http://schemas.microsoft.com/office/drawing/2014/main" xmlns="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487" name="Рисунок 486">
              <a:extLst>
                <a:ext uri="{FF2B5EF4-FFF2-40B4-BE49-F238E27FC236}">
                  <a16:creationId xmlns:a16="http://schemas.microsoft.com/office/drawing/2014/main" xmlns="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488" name="Рисунок 487">
              <a:extLst>
                <a:ext uri="{FF2B5EF4-FFF2-40B4-BE49-F238E27FC236}">
                  <a16:creationId xmlns:a16="http://schemas.microsoft.com/office/drawing/2014/main" xmlns="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489" name="Рисунок 488">
              <a:extLst>
                <a:ext uri="{FF2B5EF4-FFF2-40B4-BE49-F238E27FC236}">
                  <a16:creationId xmlns:a16="http://schemas.microsoft.com/office/drawing/2014/main" xmlns="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490" name="Рисунок 489">
              <a:extLst>
                <a:ext uri="{FF2B5EF4-FFF2-40B4-BE49-F238E27FC236}">
                  <a16:creationId xmlns:a16="http://schemas.microsoft.com/office/drawing/2014/main" xmlns="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491" name="Рисунок 490">
              <a:extLst>
                <a:ext uri="{FF2B5EF4-FFF2-40B4-BE49-F238E27FC236}">
                  <a16:creationId xmlns:a16="http://schemas.microsoft.com/office/drawing/2014/main" xmlns="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492" name="Рисунок 491">
              <a:extLst>
                <a:ext uri="{FF2B5EF4-FFF2-40B4-BE49-F238E27FC236}">
                  <a16:creationId xmlns:a16="http://schemas.microsoft.com/office/drawing/2014/main" xmlns="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493" name="Рисунок 492">
              <a:extLst>
                <a:ext uri="{FF2B5EF4-FFF2-40B4-BE49-F238E27FC236}">
                  <a16:creationId xmlns:a16="http://schemas.microsoft.com/office/drawing/2014/main" xmlns="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494" name="Рисунок 493">
              <a:extLst>
                <a:ext uri="{FF2B5EF4-FFF2-40B4-BE49-F238E27FC236}">
                  <a16:creationId xmlns:a16="http://schemas.microsoft.com/office/drawing/2014/main" xmlns="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495" name="Рисунок 494">
              <a:extLst>
                <a:ext uri="{FF2B5EF4-FFF2-40B4-BE49-F238E27FC236}">
                  <a16:creationId xmlns:a16="http://schemas.microsoft.com/office/drawing/2014/main" xmlns="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496" name="Рисунок 495">
              <a:extLst>
                <a:ext uri="{FF2B5EF4-FFF2-40B4-BE49-F238E27FC236}">
                  <a16:creationId xmlns:a16="http://schemas.microsoft.com/office/drawing/2014/main" xmlns="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497" name="Рисунок 496">
              <a:extLst>
                <a:ext uri="{FF2B5EF4-FFF2-40B4-BE49-F238E27FC236}">
                  <a16:creationId xmlns:a16="http://schemas.microsoft.com/office/drawing/2014/main" xmlns="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498" name="Рисунок 497">
              <a:extLst>
                <a:ext uri="{FF2B5EF4-FFF2-40B4-BE49-F238E27FC236}">
                  <a16:creationId xmlns:a16="http://schemas.microsoft.com/office/drawing/2014/main" xmlns="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499" name="Рисунок 498">
              <a:extLst>
                <a:ext uri="{FF2B5EF4-FFF2-40B4-BE49-F238E27FC236}">
                  <a16:creationId xmlns:a16="http://schemas.microsoft.com/office/drawing/2014/main" xmlns="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500" name="Рисунок 499">
              <a:extLst>
                <a:ext uri="{FF2B5EF4-FFF2-40B4-BE49-F238E27FC236}">
                  <a16:creationId xmlns:a16="http://schemas.microsoft.com/office/drawing/2014/main" xmlns="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501" name="Рисунок 500">
              <a:extLst>
                <a:ext uri="{FF2B5EF4-FFF2-40B4-BE49-F238E27FC236}">
                  <a16:creationId xmlns:a16="http://schemas.microsoft.com/office/drawing/2014/main" xmlns="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  <p:pic>
          <p:nvPicPr>
            <p:cNvPr id="502" name="Рисунок 501">
              <a:extLst>
                <a:ext uri="{FF2B5EF4-FFF2-40B4-BE49-F238E27FC236}">
                  <a16:creationId xmlns:a16="http://schemas.microsoft.com/office/drawing/2014/main" xmlns="" id="{A17C44DE-0F25-1349-9BBB-B4A78A35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29688" y="2211975"/>
              <a:ext cx="76200" cy="165100"/>
            </a:xfrm>
            <a:prstGeom prst="rect">
              <a:avLst/>
            </a:prstGeom>
          </p:spPr>
        </p:pic>
        <p:pic>
          <p:nvPicPr>
            <p:cNvPr id="503" name="Рисунок 502">
              <a:extLst>
                <a:ext uri="{FF2B5EF4-FFF2-40B4-BE49-F238E27FC236}">
                  <a16:creationId xmlns:a16="http://schemas.microsoft.com/office/drawing/2014/main" xmlns="" id="{B3D276E8-1E70-9E42-9C8E-A3C9A482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17771" y="2211975"/>
              <a:ext cx="76200" cy="165100"/>
            </a:xfrm>
            <a:prstGeom prst="rect">
              <a:avLst/>
            </a:prstGeom>
          </p:spPr>
        </p:pic>
        <p:pic>
          <p:nvPicPr>
            <p:cNvPr id="504" name="Рисунок 503">
              <a:extLst>
                <a:ext uri="{FF2B5EF4-FFF2-40B4-BE49-F238E27FC236}">
                  <a16:creationId xmlns:a16="http://schemas.microsoft.com/office/drawing/2014/main" xmlns="" id="{5B4B9EE4-3854-1945-BFCB-10C615BD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05854" y="2211975"/>
              <a:ext cx="76200" cy="165100"/>
            </a:xfrm>
            <a:prstGeom prst="rect">
              <a:avLst/>
            </a:prstGeom>
          </p:spPr>
        </p:pic>
        <p:pic>
          <p:nvPicPr>
            <p:cNvPr id="505" name="Рисунок 504">
              <a:extLst>
                <a:ext uri="{FF2B5EF4-FFF2-40B4-BE49-F238E27FC236}">
                  <a16:creationId xmlns:a16="http://schemas.microsoft.com/office/drawing/2014/main" xmlns="" id="{36593F9E-CBD9-4E4B-ABDE-0B3A44AE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93937" y="2211975"/>
              <a:ext cx="76200" cy="165100"/>
            </a:xfrm>
            <a:prstGeom prst="rect">
              <a:avLst/>
            </a:prstGeom>
          </p:spPr>
        </p:pic>
        <p:pic>
          <p:nvPicPr>
            <p:cNvPr id="506" name="Рисунок 505">
              <a:extLst>
                <a:ext uri="{FF2B5EF4-FFF2-40B4-BE49-F238E27FC236}">
                  <a16:creationId xmlns:a16="http://schemas.microsoft.com/office/drawing/2014/main" xmlns="" id="{35BB4B38-4454-D24E-9A48-9F5AC2DF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582020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510" name="Группа 509">
            <a:extLst>
              <a:ext uri="{FF2B5EF4-FFF2-40B4-BE49-F238E27FC236}">
                <a16:creationId xmlns:a16="http://schemas.microsoft.com/office/drawing/2014/main" xmlns="" id="{9AFA158D-1798-4046-8D15-479D80C72233}"/>
              </a:ext>
            </a:extLst>
          </p:cNvPr>
          <p:cNvGrpSpPr/>
          <p:nvPr/>
        </p:nvGrpSpPr>
        <p:grpSpPr>
          <a:xfrm>
            <a:off x="2839738" y="3964336"/>
            <a:ext cx="2630607" cy="165100"/>
            <a:chOff x="2851447" y="2211975"/>
            <a:chExt cx="2630607" cy="165100"/>
          </a:xfrm>
        </p:grpSpPr>
        <p:pic>
          <p:nvPicPr>
            <p:cNvPr id="511" name="Рисунок 510">
              <a:extLst>
                <a:ext uri="{FF2B5EF4-FFF2-40B4-BE49-F238E27FC236}">
                  <a16:creationId xmlns:a16="http://schemas.microsoft.com/office/drawing/2014/main" xmlns="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512" name="Рисунок 511">
              <a:extLst>
                <a:ext uri="{FF2B5EF4-FFF2-40B4-BE49-F238E27FC236}">
                  <a16:creationId xmlns:a16="http://schemas.microsoft.com/office/drawing/2014/main" xmlns="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513" name="Рисунок 512">
              <a:extLst>
                <a:ext uri="{FF2B5EF4-FFF2-40B4-BE49-F238E27FC236}">
                  <a16:creationId xmlns:a16="http://schemas.microsoft.com/office/drawing/2014/main" xmlns="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514" name="Рисунок 513">
              <a:extLst>
                <a:ext uri="{FF2B5EF4-FFF2-40B4-BE49-F238E27FC236}">
                  <a16:creationId xmlns:a16="http://schemas.microsoft.com/office/drawing/2014/main" xmlns="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515" name="Рисунок 514">
              <a:extLst>
                <a:ext uri="{FF2B5EF4-FFF2-40B4-BE49-F238E27FC236}">
                  <a16:creationId xmlns:a16="http://schemas.microsoft.com/office/drawing/2014/main" xmlns="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516" name="Рисунок 515">
              <a:extLst>
                <a:ext uri="{FF2B5EF4-FFF2-40B4-BE49-F238E27FC236}">
                  <a16:creationId xmlns:a16="http://schemas.microsoft.com/office/drawing/2014/main" xmlns="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517" name="Рисунок 516">
              <a:extLst>
                <a:ext uri="{FF2B5EF4-FFF2-40B4-BE49-F238E27FC236}">
                  <a16:creationId xmlns:a16="http://schemas.microsoft.com/office/drawing/2014/main" xmlns="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518" name="Рисунок 517">
              <a:extLst>
                <a:ext uri="{FF2B5EF4-FFF2-40B4-BE49-F238E27FC236}">
                  <a16:creationId xmlns:a16="http://schemas.microsoft.com/office/drawing/2014/main" xmlns="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519" name="Рисунок 518">
              <a:extLst>
                <a:ext uri="{FF2B5EF4-FFF2-40B4-BE49-F238E27FC236}">
                  <a16:creationId xmlns:a16="http://schemas.microsoft.com/office/drawing/2014/main" xmlns="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520" name="Рисунок 519">
              <a:extLst>
                <a:ext uri="{FF2B5EF4-FFF2-40B4-BE49-F238E27FC236}">
                  <a16:creationId xmlns:a16="http://schemas.microsoft.com/office/drawing/2014/main" xmlns="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521" name="Рисунок 520">
              <a:extLst>
                <a:ext uri="{FF2B5EF4-FFF2-40B4-BE49-F238E27FC236}">
                  <a16:creationId xmlns:a16="http://schemas.microsoft.com/office/drawing/2014/main" xmlns="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522" name="Рисунок 521">
              <a:extLst>
                <a:ext uri="{FF2B5EF4-FFF2-40B4-BE49-F238E27FC236}">
                  <a16:creationId xmlns:a16="http://schemas.microsoft.com/office/drawing/2014/main" xmlns="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523" name="Рисунок 522">
              <a:extLst>
                <a:ext uri="{FF2B5EF4-FFF2-40B4-BE49-F238E27FC236}">
                  <a16:creationId xmlns:a16="http://schemas.microsoft.com/office/drawing/2014/main" xmlns="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524" name="Рисунок 523">
              <a:extLst>
                <a:ext uri="{FF2B5EF4-FFF2-40B4-BE49-F238E27FC236}">
                  <a16:creationId xmlns:a16="http://schemas.microsoft.com/office/drawing/2014/main" xmlns="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525" name="Рисунок 524">
              <a:extLst>
                <a:ext uri="{FF2B5EF4-FFF2-40B4-BE49-F238E27FC236}">
                  <a16:creationId xmlns:a16="http://schemas.microsoft.com/office/drawing/2014/main" xmlns="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526" name="Рисунок 525">
              <a:extLst>
                <a:ext uri="{FF2B5EF4-FFF2-40B4-BE49-F238E27FC236}">
                  <a16:creationId xmlns:a16="http://schemas.microsoft.com/office/drawing/2014/main" xmlns="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527" name="Рисунок 526">
              <a:extLst>
                <a:ext uri="{FF2B5EF4-FFF2-40B4-BE49-F238E27FC236}">
                  <a16:creationId xmlns:a16="http://schemas.microsoft.com/office/drawing/2014/main" xmlns="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528" name="Рисунок 527">
              <a:extLst>
                <a:ext uri="{FF2B5EF4-FFF2-40B4-BE49-F238E27FC236}">
                  <a16:creationId xmlns:a16="http://schemas.microsoft.com/office/drawing/2014/main" xmlns="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529" name="Рисунок 528">
              <a:extLst>
                <a:ext uri="{FF2B5EF4-FFF2-40B4-BE49-F238E27FC236}">
                  <a16:creationId xmlns:a16="http://schemas.microsoft.com/office/drawing/2014/main" xmlns="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530" name="Рисунок 529">
              <a:extLst>
                <a:ext uri="{FF2B5EF4-FFF2-40B4-BE49-F238E27FC236}">
                  <a16:creationId xmlns:a16="http://schemas.microsoft.com/office/drawing/2014/main" xmlns="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531" name="Рисунок 530">
              <a:extLst>
                <a:ext uri="{FF2B5EF4-FFF2-40B4-BE49-F238E27FC236}">
                  <a16:creationId xmlns:a16="http://schemas.microsoft.com/office/drawing/2014/main" xmlns="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532" name="Рисунок 531">
              <a:extLst>
                <a:ext uri="{FF2B5EF4-FFF2-40B4-BE49-F238E27FC236}">
                  <a16:creationId xmlns:a16="http://schemas.microsoft.com/office/drawing/2014/main" xmlns="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533" name="Рисунок 532">
              <a:extLst>
                <a:ext uri="{FF2B5EF4-FFF2-40B4-BE49-F238E27FC236}">
                  <a16:creationId xmlns:a16="http://schemas.microsoft.com/office/drawing/2014/main" xmlns="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534" name="Рисунок 533">
              <a:extLst>
                <a:ext uri="{FF2B5EF4-FFF2-40B4-BE49-F238E27FC236}">
                  <a16:creationId xmlns:a16="http://schemas.microsoft.com/office/drawing/2014/main" xmlns="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535" name="Рисунок 534">
              <a:extLst>
                <a:ext uri="{FF2B5EF4-FFF2-40B4-BE49-F238E27FC236}">
                  <a16:creationId xmlns:a16="http://schemas.microsoft.com/office/drawing/2014/main" xmlns="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536" name="Рисунок 535">
              <a:extLst>
                <a:ext uri="{FF2B5EF4-FFF2-40B4-BE49-F238E27FC236}">
                  <a16:creationId xmlns:a16="http://schemas.microsoft.com/office/drawing/2014/main" xmlns="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537" name="Рисунок 536">
              <a:extLst>
                <a:ext uri="{FF2B5EF4-FFF2-40B4-BE49-F238E27FC236}">
                  <a16:creationId xmlns:a16="http://schemas.microsoft.com/office/drawing/2014/main" xmlns="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  <p:pic>
          <p:nvPicPr>
            <p:cNvPr id="538" name="Рисунок 537">
              <a:extLst>
                <a:ext uri="{FF2B5EF4-FFF2-40B4-BE49-F238E27FC236}">
                  <a16:creationId xmlns:a16="http://schemas.microsoft.com/office/drawing/2014/main" xmlns="" id="{A17C44DE-0F25-1349-9BBB-B4A78A35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229688" y="2211975"/>
              <a:ext cx="76200" cy="165100"/>
            </a:xfrm>
            <a:prstGeom prst="rect">
              <a:avLst/>
            </a:prstGeom>
          </p:spPr>
        </p:pic>
        <p:pic>
          <p:nvPicPr>
            <p:cNvPr id="539" name="Рисунок 538">
              <a:extLst>
                <a:ext uri="{FF2B5EF4-FFF2-40B4-BE49-F238E27FC236}">
                  <a16:creationId xmlns:a16="http://schemas.microsoft.com/office/drawing/2014/main" xmlns="" id="{B3D276E8-1E70-9E42-9C8E-A3C9A482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317771" y="2211975"/>
              <a:ext cx="76200" cy="165100"/>
            </a:xfrm>
            <a:prstGeom prst="rect">
              <a:avLst/>
            </a:prstGeom>
          </p:spPr>
        </p:pic>
        <p:pic>
          <p:nvPicPr>
            <p:cNvPr id="540" name="Рисунок 539">
              <a:extLst>
                <a:ext uri="{FF2B5EF4-FFF2-40B4-BE49-F238E27FC236}">
                  <a16:creationId xmlns:a16="http://schemas.microsoft.com/office/drawing/2014/main" xmlns="" id="{5B4B9EE4-3854-1945-BFCB-10C615BDB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405854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546" name="Группа 545">
            <a:extLst>
              <a:ext uri="{FF2B5EF4-FFF2-40B4-BE49-F238E27FC236}">
                <a16:creationId xmlns:a16="http://schemas.microsoft.com/office/drawing/2014/main" xmlns="" id="{9AFA158D-1798-4046-8D15-479D80C72233}"/>
              </a:ext>
            </a:extLst>
          </p:cNvPr>
          <p:cNvGrpSpPr/>
          <p:nvPr/>
        </p:nvGrpSpPr>
        <p:grpSpPr>
          <a:xfrm>
            <a:off x="2825377" y="4536238"/>
            <a:ext cx="2366358" cy="165100"/>
            <a:chOff x="2851447" y="2211975"/>
            <a:chExt cx="2366358" cy="165100"/>
          </a:xfrm>
        </p:grpSpPr>
        <p:pic>
          <p:nvPicPr>
            <p:cNvPr id="547" name="Рисунок 546">
              <a:extLst>
                <a:ext uri="{FF2B5EF4-FFF2-40B4-BE49-F238E27FC236}">
                  <a16:creationId xmlns:a16="http://schemas.microsoft.com/office/drawing/2014/main" xmlns="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548" name="Рисунок 547">
              <a:extLst>
                <a:ext uri="{FF2B5EF4-FFF2-40B4-BE49-F238E27FC236}">
                  <a16:creationId xmlns:a16="http://schemas.microsoft.com/office/drawing/2014/main" xmlns="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549" name="Рисунок 548">
              <a:extLst>
                <a:ext uri="{FF2B5EF4-FFF2-40B4-BE49-F238E27FC236}">
                  <a16:creationId xmlns:a16="http://schemas.microsoft.com/office/drawing/2014/main" xmlns="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550" name="Рисунок 549">
              <a:extLst>
                <a:ext uri="{FF2B5EF4-FFF2-40B4-BE49-F238E27FC236}">
                  <a16:creationId xmlns:a16="http://schemas.microsoft.com/office/drawing/2014/main" xmlns="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551" name="Рисунок 550">
              <a:extLst>
                <a:ext uri="{FF2B5EF4-FFF2-40B4-BE49-F238E27FC236}">
                  <a16:creationId xmlns:a16="http://schemas.microsoft.com/office/drawing/2014/main" xmlns="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552" name="Рисунок 551">
              <a:extLst>
                <a:ext uri="{FF2B5EF4-FFF2-40B4-BE49-F238E27FC236}">
                  <a16:creationId xmlns:a16="http://schemas.microsoft.com/office/drawing/2014/main" xmlns="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553" name="Рисунок 552">
              <a:extLst>
                <a:ext uri="{FF2B5EF4-FFF2-40B4-BE49-F238E27FC236}">
                  <a16:creationId xmlns:a16="http://schemas.microsoft.com/office/drawing/2014/main" xmlns="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554" name="Рисунок 553">
              <a:extLst>
                <a:ext uri="{FF2B5EF4-FFF2-40B4-BE49-F238E27FC236}">
                  <a16:creationId xmlns:a16="http://schemas.microsoft.com/office/drawing/2014/main" xmlns="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555" name="Рисунок 554">
              <a:extLst>
                <a:ext uri="{FF2B5EF4-FFF2-40B4-BE49-F238E27FC236}">
                  <a16:creationId xmlns:a16="http://schemas.microsoft.com/office/drawing/2014/main" xmlns="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556" name="Рисунок 555">
              <a:extLst>
                <a:ext uri="{FF2B5EF4-FFF2-40B4-BE49-F238E27FC236}">
                  <a16:creationId xmlns:a16="http://schemas.microsoft.com/office/drawing/2014/main" xmlns="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557" name="Рисунок 556">
              <a:extLst>
                <a:ext uri="{FF2B5EF4-FFF2-40B4-BE49-F238E27FC236}">
                  <a16:creationId xmlns:a16="http://schemas.microsoft.com/office/drawing/2014/main" xmlns="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558" name="Рисунок 557">
              <a:extLst>
                <a:ext uri="{FF2B5EF4-FFF2-40B4-BE49-F238E27FC236}">
                  <a16:creationId xmlns:a16="http://schemas.microsoft.com/office/drawing/2014/main" xmlns="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559" name="Рисунок 558">
              <a:extLst>
                <a:ext uri="{FF2B5EF4-FFF2-40B4-BE49-F238E27FC236}">
                  <a16:creationId xmlns:a16="http://schemas.microsoft.com/office/drawing/2014/main" xmlns="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560" name="Рисунок 559">
              <a:extLst>
                <a:ext uri="{FF2B5EF4-FFF2-40B4-BE49-F238E27FC236}">
                  <a16:creationId xmlns:a16="http://schemas.microsoft.com/office/drawing/2014/main" xmlns="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561" name="Рисунок 560">
              <a:extLst>
                <a:ext uri="{FF2B5EF4-FFF2-40B4-BE49-F238E27FC236}">
                  <a16:creationId xmlns:a16="http://schemas.microsoft.com/office/drawing/2014/main" xmlns="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  <p:pic>
          <p:nvPicPr>
            <p:cNvPr id="562" name="Рисунок 561">
              <a:extLst>
                <a:ext uri="{FF2B5EF4-FFF2-40B4-BE49-F238E27FC236}">
                  <a16:creationId xmlns:a16="http://schemas.microsoft.com/office/drawing/2014/main" xmlns="" id="{B4188A08-DC46-014D-83E5-A21DA9F85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172692" y="2211975"/>
              <a:ext cx="76200" cy="165100"/>
            </a:xfrm>
            <a:prstGeom prst="rect">
              <a:avLst/>
            </a:prstGeom>
          </p:spPr>
        </p:pic>
        <p:pic>
          <p:nvPicPr>
            <p:cNvPr id="563" name="Рисунок 562">
              <a:extLst>
                <a:ext uri="{FF2B5EF4-FFF2-40B4-BE49-F238E27FC236}">
                  <a16:creationId xmlns:a16="http://schemas.microsoft.com/office/drawing/2014/main" xmlns="" id="{4DEF7D78-3FAC-054F-BD63-6369D354D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260775" y="2211975"/>
              <a:ext cx="76200" cy="165100"/>
            </a:xfrm>
            <a:prstGeom prst="rect">
              <a:avLst/>
            </a:prstGeom>
          </p:spPr>
        </p:pic>
        <p:pic>
          <p:nvPicPr>
            <p:cNvPr id="564" name="Рисунок 563">
              <a:extLst>
                <a:ext uri="{FF2B5EF4-FFF2-40B4-BE49-F238E27FC236}">
                  <a16:creationId xmlns:a16="http://schemas.microsoft.com/office/drawing/2014/main" xmlns="" id="{CA2EDC50-0E8B-3546-A774-E1234C90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348858" y="2211975"/>
              <a:ext cx="76200" cy="165100"/>
            </a:xfrm>
            <a:prstGeom prst="rect">
              <a:avLst/>
            </a:prstGeom>
          </p:spPr>
        </p:pic>
        <p:pic>
          <p:nvPicPr>
            <p:cNvPr id="565" name="Рисунок 564">
              <a:extLst>
                <a:ext uri="{FF2B5EF4-FFF2-40B4-BE49-F238E27FC236}">
                  <a16:creationId xmlns:a16="http://schemas.microsoft.com/office/drawing/2014/main" xmlns="" id="{2C4F53F7-B705-8D4F-9D2F-E063A8D9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436941" y="2211975"/>
              <a:ext cx="76200" cy="165100"/>
            </a:xfrm>
            <a:prstGeom prst="rect">
              <a:avLst/>
            </a:prstGeom>
          </p:spPr>
        </p:pic>
        <p:pic>
          <p:nvPicPr>
            <p:cNvPr id="566" name="Рисунок 565">
              <a:extLst>
                <a:ext uri="{FF2B5EF4-FFF2-40B4-BE49-F238E27FC236}">
                  <a16:creationId xmlns:a16="http://schemas.microsoft.com/office/drawing/2014/main" xmlns="" id="{5C868DDE-5148-CE4E-9F85-9362F172B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525024" y="2211975"/>
              <a:ext cx="76200" cy="165100"/>
            </a:xfrm>
            <a:prstGeom prst="rect">
              <a:avLst/>
            </a:prstGeom>
          </p:spPr>
        </p:pic>
        <p:pic>
          <p:nvPicPr>
            <p:cNvPr id="567" name="Рисунок 566">
              <a:extLst>
                <a:ext uri="{FF2B5EF4-FFF2-40B4-BE49-F238E27FC236}">
                  <a16:creationId xmlns:a16="http://schemas.microsoft.com/office/drawing/2014/main" xmlns="" id="{3883FFD7-0FE1-9749-9B40-C82EBF979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613107" y="2211975"/>
              <a:ext cx="76200" cy="165100"/>
            </a:xfrm>
            <a:prstGeom prst="rect">
              <a:avLst/>
            </a:prstGeom>
          </p:spPr>
        </p:pic>
        <p:pic>
          <p:nvPicPr>
            <p:cNvPr id="568" name="Рисунок 567">
              <a:extLst>
                <a:ext uri="{FF2B5EF4-FFF2-40B4-BE49-F238E27FC236}">
                  <a16:creationId xmlns:a16="http://schemas.microsoft.com/office/drawing/2014/main" xmlns="" id="{056759EC-5248-194B-A1C7-5DB84AB45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01190" y="2211975"/>
              <a:ext cx="76200" cy="165100"/>
            </a:xfrm>
            <a:prstGeom prst="rect">
              <a:avLst/>
            </a:prstGeom>
          </p:spPr>
        </p:pic>
        <p:pic>
          <p:nvPicPr>
            <p:cNvPr id="569" name="Рисунок 568">
              <a:extLst>
                <a:ext uri="{FF2B5EF4-FFF2-40B4-BE49-F238E27FC236}">
                  <a16:creationId xmlns:a16="http://schemas.microsoft.com/office/drawing/2014/main" xmlns="" id="{BD948084-A6C0-F34A-92BB-06E63AF2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789273" y="2211975"/>
              <a:ext cx="76200" cy="165100"/>
            </a:xfrm>
            <a:prstGeom prst="rect">
              <a:avLst/>
            </a:prstGeom>
          </p:spPr>
        </p:pic>
        <p:pic>
          <p:nvPicPr>
            <p:cNvPr id="570" name="Рисунок 569">
              <a:extLst>
                <a:ext uri="{FF2B5EF4-FFF2-40B4-BE49-F238E27FC236}">
                  <a16:creationId xmlns:a16="http://schemas.microsoft.com/office/drawing/2014/main" xmlns="" id="{8C116CB2-9970-6B4D-82F9-0CB5E23E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7356" y="2211975"/>
              <a:ext cx="76200" cy="165100"/>
            </a:xfrm>
            <a:prstGeom prst="rect">
              <a:avLst/>
            </a:prstGeom>
          </p:spPr>
        </p:pic>
        <p:pic>
          <p:nvPicPr>
            <p:cNvPr id="571" name="Рисунок 570">
              <a:extLst>
                <a:ext uri="{FF2B5EF4-FFF2-40B4-BE49-F238E27FC236}">
                  <a16:creationId xmlns:a16="http://schemas.microsoft.com/office/drawing/2014/main" xmlns="" id="{B97F9587-5FFF-E94F-82DE-DBE745AC2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965439" y="2211975"/>
              <a:ext cx="76200" cy="165100"/>
            </a:xfrm>
            <a:prstGeom prst="rect">
              <a:avLst/>
            </a:prstGeom>
          </p:spPr>
        </p:pic>
        <p:pic>
          <p:nvPicPr>
            <p:cNvPr id="572" name="Рисунок 571">
              <a:extLst>
                <a:ext uri="{FF2B5EF4-FFF2-40B4-BE49-F238E27FC236}">
                  <a16:creationId xmlns:a16="http://schemas.microsoft.com/office/drawing/2014/main" xmlns="" id="{728F07B5-57D5-FA48-AABB-AA965D848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053522" y="2211975"/>
              <a:ext cx="76200" cy="165100"/>
            </a:xfrm>
            <a:prstGeom prst="rect">
              <a:avLst/>
            </a:prstGeom>
          </p:spPr>
        </p:pic>
        <p:pic>
          <p:nvPicPr>
            <p:cNvPr id="573" name="Рисунок 572">
              <a:extLst>
                <a:ext uri="{FF2B5EF4-FFF2-40B4-BE49-F238E27FC236}">
                  <a16:creationId xmlns:a16="http://schemas.microsoft.com/office/drawing/2014/main" xmlns="" id="{6F8BF20C-CB77-7F41-BA93-A917599F0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141605" y="2211975"/>
              <a:ext cx="76200" cy="165100"/>
            </a:xfrm>
            <a:prstGeom prst="rect">
              <a:avLst/>
            </a:prstGeom>
          </p:spPr>
        </p:pic>
      </p:grpSp>
      <p:grpSp>
        <p:nvGrpSpPr>
          <p:cNvPr id="582" name="Группа 581">
            <a:extLst>
              <a:ext uri="{FF2B5EF4-FFF2-40B4-BE49-F238E27FC236}">
                <a16:creationId xmlns:a16="http://schemas.microsoft.com/office/drawing/2014/main" xmlns="" id="{9AFA158D-1798-4046-8D15-479D80C72233}"/>
              </a:ext>
            </a:extLst>
          </p:cNvPr>
          <p:cNvGrpSpPr/>
          <p:nvPr/>
        </p:nvGrpSpPr>
        <p:grpSpPr>
          <a:xfrm>
            <a:off x="2838566" y="5094612"/>
            <a:ext cx="1309362" cy="165100"/>
            <a:chOff x="2851447" y="2211975"/>
            <a:chExt cx="1309362" cy="165100"/>
          </a:xfrm>
        </p:grpSpPr>
        <p:pic>
          <p:nvPicPr>
            <p:cNvPr id="583" name="Рисунок 582">
              <a:extLst>
                <a:ext uri="{FF2B5EF4-FFF2-40B4-BE49-F238E27FC236}">
                  <a16:creationId xmlns:a16="http://schemas.microsoft.com/office/drawing/2014/main" xmlns="" id="{3844149E-6AD9-DA42-824B-3FBB023F0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851447" y="2211975"/>
              <a:ext cx="76200" cy="165100"/>
            </a:xfrm>
            <a:prstGeom prst="rect">
              <a:avLst/>
            </a:prstGeom>
          </p:spPr>
        </p:pic>
        <p:pic>
          <p:nvPicPr>
            <p:cNvPr id="584" name="Рисунок 583">
              <a:extLst>
                <a:ext uri="{FF2B5EF4-FFF2-40B4-BE49-F238E27FC236}">
                  <a16:creationId xmlns:a16="http://schemas.microsoft.com/office/drawing/2014/main" xmlns="" id="{100BE004-B80C-0A4B-BC53-D06CC0CDC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939530" y="2211975"/>
              <a:ext cx="76200" cy="165100"/>
            </a:xfrm>
            <a:prstGeom prst="rect">
              <a:avLst/>
            </a:prstGeom>
          </p:spPr>
        </p:pic>
        <p:pic>
          <p:nvPicPr>
            <p:cNvPr id="585" name="Рисунок 584">
              <a:extLst>
                <a:ext uri="{FF2B5EF4-FFF2-40B4-BE49-F238E27FC236}">
                  <a16:creationId xmlns:a16="http://schemas.microsoft.com/office/drawing/2014/main" xmlns="" id="{1BD32E03-5D2F-524C-8E46-906CE666F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027613" y="2211975"/>
              <a:ext cx="76200" cy="165100"/>
            </a:xfrm>
            <a:prstGeom prst="rect">
              <a:avLst/>
            </a:prstGeom>
          </p:spPr>
        </p:pic>
        <p:pic>
          <p:nvPicPr>
            <p:cNvPr id="586" name="Рисунок 585">
              <a:extLst>
                <a:ext uri="{FF2B5EF4-FFF2-40B4-BE49-F238E27FC236}">
                  <a16:creationId xmlns:a16="http://schemas.microsoft.com/office/drawing/2014/main" xmlns="" id="{30F65BA0-426D-B449-9801-5A24BACF1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115696" y="2211975"/>
              <a:ext cx="76200" cy="165100"/>
            </a:xfrm>
            <a:prstGeom prst="rect">
              <a:avLst/>
            </a:prstGeom>
          </p:spPr>
        </p:pic>
        <p:pic>
          <p:nvPicPr>
            <p:cNvPr id="587" name="Рисунок 586">
              <a:extLst>
                <a:ext uri="{FF2B5EF4-FFF2-40B4-BE49-F238E27FC236}">
                  <a16:creationId xmlns:a16="http://schemas.microsoft.com/office/drawing/2014/main" xmlns="" id="{40F6460E-6739-DA4C-9E78-850FA22BB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03779" y="2211975"/>
              <a:ext cx="76200" cy="165100"/>
            </a:xfrm>
            <a:prstGeom prst="rect">
              <a:avLst/>
            </a:prstGeom>
          </p:spPr>
        </p:pic>
        <p:pic>
          <p:nvPicPr>
            <p:cNvPr id="588" name="Рисунок 587">
              <a:extLst>
                <a:ext uri="{FF2B5EF4-FFF2-40B4-BE49-F238E27FC236}">
                  <a16:creationId xmlns:a16="http://schemas.microsoft.com/office/drawing/2014/main" xmlns="" id="{6F97788E-9F27-E24A-8366-36FB901D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291862" y="2211975"/>
              <a:ext cx="76200" cy="165100"/>
            </a:xfrm>
            <a:prstGeom prst="rect">
              <a:avLst/>
            </a:prstGeom>
          </p:spPr>
        </p:pic>
        <p:pic>
          <p:nvPicPr>
            <p:cNvPr id="589" name="Рисунок 588">
              <a:extLst>
                <a:ext uri="{FF2B5EF4-FFF2-40B4-BE49-F238E27FC236}">
                  <a16:creationId xmlns:a16="http://schemas.microsoft.com/office/drawing/2014/main" xmlns="" id="{F9346A86-E554-3E44-A8B0-7D7BA7B55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379945" y="2211975"/>
              <a:ext cx="76200" cy="165100"/>
            </a:xfrm>
            <a:prstGeom prst="rect">
              <a:avLst/>
            </a:prstGeom>
          </p:spPr>
        </p:pic>
        <p:pic>
          <p:nvPicPr>
            <p:cNvPr id="590" name="Рисунок 589">
              <a:extLst>
                <a:ext uri="{FF2B5EF4-FFF2-40B4-BE49-F238E27FC236}">
                  <a16:creationId xmlns:a16="http://schemas.microsoft.com/office/drawing/2014/main" xmlns="" id="{156B948C-C8AD-A942-9614-0955574C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468028" y="2211975"/>
              <a:ext cx="76200" cy="165100"/>
            </a:xfrm>
            <a:prstGeom prst="rect">
              <a:avLst/>
            </a:prstGeom>
          </p:spPr>
        </p:pic>
        <p:pic>
          <p:nvPicPr>
            <p:cNvPr id="591" name="Рисунок 590">
              <a:extLst>
                <a:ext uri="{FF2B5EF4-FFF2-40B4-BE49-F238E27FC236}">
                  <a16:creationId xmlns:a16="http://schemas.microsoft.com/office/drawing/2014/main" xmlns="" id="{130A200E-5BF6-6844-A0D4-E49DF700A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556111" y="2211975"/>
              <a:ext cx="76200" cy="165100"/>
            </a:xfrm>
            <a:prstGeom prst="rect">
              <a:avLst/>
            </a:prstGeom>
          </p:spPr>
        </p:pic>
        <p:pic>
          <p:nvPicPr>
            <p:cNvPr id="592" name="Рисунок 591">
              <a:extLst>
                <a:ext uri="{FF2B5EF4-FFF2-40B4-BE49-F238E27FC236}">
                  <a16:creationId xmlns:a16="http://schemas.microsoft.com/office/drawing/2014/main" xmlns="" id="{9D4F6945-CB10-7E49-900E-38A0D9F3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644194" y="2211975"/>
              <a:ext cx="76200" cy="165100"/>
            </a:xfrm>
            <a:prstGeom prst="rect">
              <a:avLst/>
            </a:prstGeom>
          </p:spPr>
        </p:pic>
        <p:pic>
          <p:nvPicPr>
            <p:cNvPr id="593" name="Рисунок 592">
              <a:extLst>
                <a:ext uri="{FF2B5EF4-FFF2-40B4-BE49-F238E27FC236}">
                  <a16:creationId xmlns:a16="http://schemas.microsoft.com/office/drawing/2014/main" xmlns="" id="{D38A4BD4-2A73-8E45-8371-FBDA29136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732277" y="2211975"/>
              <a:ext cx="76200" cy="165100"/>
            </a:xfrm>
            <a:prstGeom prst="rect">
              <a:avLst/>
            </a:prstGeom>
          </p:spPr>
        </p:pic>
        <p:pic>
          <p:nvPicPr>
            <p:cNvPr id="594" name="Рисунок 593">
              <a:extLst>
                <a:ext uri="{FF2B5EF4-FFF2-40B4-BE49-F238E27FC236}">
                  <a16:creationId xmlns:a16="http://schemas.microsoft.com/office/drawing/2014/main" xmlns="" id="{6C28D578-6FAB-6547-A298-1A29FBC1B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820360" y="2211975"/>
              <a:ext cx="76200" cy="165100"/>
            </a:xfrm>
            <a:prstGeom prst="rect">
              <a:avLst/>
            </a:prstGeom>
          </p:spPr>
        </p:pic>
        <p:pic>
          <p:nvPicPr>
            <p:cNvPr id="595" name="Рисунок 594">
              <a:extLst>
                <a:ext uri="{FF2B5EF4-FFF2-40B4-BE49-F238E27FC236}">
                  <a16:creationId xmlns:a16="http://schemas.microsoft.com/office/drawing/2014/main" xmlns="" id="{38D23A04-50E5-D14E-B18A-B4490066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08443" y="2211975"/>
              <a:ext cx="76200" cy="165100"/>
            </a:xfrm>
            <a:prstGeom prst="rect">
              <a:avLst/>
            </a:prstGeom>
          </p:spPr>
        </p:pic>
        <p:pic>
          <p:nvPicPr>
            <p:cNvPr id="596" name="Рисунок 595">
              <a:extLst>
                <a:ext uri="{FF2B5EF4-FFF2-40B4-BE49-F238E27FC236}">
                  <a16:creationId xmlns:a16="http://schemas.microsoft.com/office/drawing/2014/main" xmlns="" id="{EB0C409B-693E-5146-9056-3D38007D4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996526" y="2211975"/>
              <a:ext cx="76200" cy="165100"/>
            </a:xfrm>
            <a:prstGeom prst="rect">
              <a:avLst/>
            </a:prstGeom>
          </p:spPr>
        </p:pic>
        <p:pic>
          <p:nvPicPr>
            <p:cNvPr id="597" name="Рисунок 596">
              <a:extLst>
                <a:ext uri="{FF2B5EF4-FFF2-40B4-BE49-F238E27FC236}">
                  <a16:creationId xmlns:a16="http://schemas.microsoft.com/office/drawing/2014/main" xmlns="" id="{08F296D7-D03A-874D-8E78-D8D50A6CB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84609" y="2211975"/>
              <a:ext cx="76200" cy="165100"/>
            </a:xfrm>
            <a:prstGeom prst="rect">
              <a:avLst/>
            </a:prstGeom>
          </p:spPr>
        </p:pic>
      </p:grpSp>
      <p:pic>
        <p:nvPicPr>
          <p:cNvPr id="264" name="Picture 2" descr="D:\Яковлев\9 презентации\!Картинки\иконки одноцветные\чел стажировка.PNG"/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0055524" y="5037808"/>
            <a:ext cx="714380" cy="7527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810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Прямоугольник 17"/>
          <p:cNvSpPr>
            <a:spLocks noChangeArrowheads="1"/>
          </p:cNvSpPr>
          <p:nvPr/>
        </p:nvSpPr>
        <p:spPr bwMode="auto">
          <a:xfrm>
            <a:off x="602332" y="2005824"/>
            <a:ext cx="8442578" cy="832298"/>
          </a:xfrm>
          <a:prstGeom prst="roundRect">
            <a:avLst/>
          </a:prstGeom>
          <a:noFill/>
          <a:ln w="19050">
            <a:solidFill>
              <a:srgbClr val="4794D9"/>
            </a:solidFill>
            <a:miter lim="800000"/>
            <a:headEnd/>
            <a:tailEnd/>
          </a:ln>
        </p:spPr>
        <p:txBody>
          <a:bodyPr wrap="square" lIns="104916" tIns="52457" rIns="104916" bIns="52457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rgbClr val="4794D9"/>
                </a:solidFill>
              </a:rPr>
              <a:t>Обеспечение экономики и социальной сферы Иркутской области кадрами, необходимыми для ее устойчивого социально-экономического развития, а также удовлетворение потребности рынка труда в квалифицированных, конкурентоспособных кадрах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055F67-8B0E-9940-8F24-E8B410F4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08" y="207831"/>
            <a:ext cx="9020292" cy="886890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Комплексная программа кадрового обеспечения </a:t>
            </a:r>
            <a:r>
              <a:rPr lang="ru-RU" sz="2000" dirty="0" smtClean="0"/>
              <a:t>основных </a:t>
            </a:r>
            <a:r>
              <a:rPr lang="ru-RU" sz="2000" dirty="0"/>
              <a:t>отраслей экономики и социальной </a:t>
            </a:r>
            <a:r>
              <a:rPr lang="ru-RU" sz="2000" dirty="0" smtClean="0"/>
              <a:t>сферы Иркутской области </a:t>
            </a:r>
            <a:br>
              <a:rPr lang="ru-RU" sz="2000" dirty="0" smtClean="0"/>
            </a:br>
            <a:r>
              <a:rPr lang="ru-RU" sz="2000" dirty="0" smtClean="0"/>
              <a:t>до 2030 года</a:t>
            </a:r>
            <a:endParaRPr lang="ru-RU" sz="2000" dirty="0"/>
          </a:p>
        </p:txBody>
      </p:sp>
      <p:sp>
        <p:nvSpPr>
          <p:cNvPr id="264" name="Заголовок 1"/>
          <p:cNvSpPr>
            <a:spLocks/>
          </p:cNvSpPr>
          <p:nvPr/>
        </p:nvSpPr>
        <p:spPr bwMode="auto">
          <a:xfrm>
            <a:off x="390408" y="1157671"/>
            <a:ext cx="10943896" cy="4883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114078"/>
              </a:gs>
              <a:gs pos="50000">
                <a:srgbClr val="1E5FAF"/>
              </a:gs>
              <a:gs pos="100000">
                <a:srgbClr val="267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134" b="1" dirty="0">
                <a:solidFill>
                  <a:schemeClr val="bg1"/>
                </a:solidFill>
              </a:rPr>
              <a:t>Распоряжение Губернатора Иркутской области И.И. Кобзева от 11 ноября 2021 года № 348-р </a:t>
            </a:r>
            <a:r>
              <a:rPr lang="ru-RU" altLang="ru-RU" sz="1134" b="1" dirty="0" smtClean="0">
                <a:solidFill>
                  <a:schemeClr val="bg1"/>
                </a:solidFill>
              </a:rPr>
              <a:t>«</a:t>
            </a:r>
            <a:r>
              <a:rPr lang="ru-RU" altLang="ru-RU" sz="1134" b="1" dirty="0">
                <a:solidFill>
                  <a:schemeClr val="bg1"/>
                </a:solidFill>
              </a:rPr>
              <a:t>Об утверждении Комплексной программы кадрового обеспечения основных отраслей экономики и социальной сферы Иркутской области на 2021 - 2030 годы»</a:t>
            </a:r>
          </a:p>
        </p:txBody>
      </p:sp>
      <p:sp>
        <p:nvSpPr>
          <p:cNvPr id="269" name="Прямоугольник 17"/>
          <p:cNvSpPr>
            <a:spLocks noChangeArrowheads="1"/>
          </p:cNvSpPr>
          <p:nvPr/>
        </p:nvSpPr>
        <p:spPr bwMode="auto">
          <a:xfrm>
            <a:off x="938882" y="3788486"/>
            <a:ext cx="8106028" cy="1098948"/>
          </a:xfrm>
          <a:prstGeom prst="roundRect">
            <a:avLst>
              <a:gd name="adj" fmla="val 11177"/>
            </a:avLst>
          </a:prstGeom>
          <a:noFill/>
          <a:ln w="19050">
            <a:solidFill>
              <a:srgbClr val="4794D9"/>
            </a:solidFill>
            <a:miter lim="800000"/>
            <a:headEnd/>
            <a:tailEnd/>
          </a:ln>
        </p:spPr>
        <p:txBody>
          <a:bodyPr wrap="square" lIns="104916" tIns="52457" rIns="104916" bIns="52457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реализация механизмов обеспечения рынка труда необходимыми кадрами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совершенствование системы мониторинга и прогнозирования потребности в кадрах и регулирования объемов и профилей подготовки квалифицированных кадров в системе профессионального образования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повышение качества подготовки профессиональных кадров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 развитие системы профессионального обучения и дополнительного профессионального образования</a:t>
            </a:r>
          </a:p>
        </p:txBody>
      </p:sp>
      <p:sp>
        <p:nvSpPr>
          <p:cNvPr id="266" name="Прямоугольник 17"/>
          <p:cNvSpPr>
            <a:spLocks noChangeArrowheads="1"/>
          </p:cNvSpPr>
          <p:nvPr/>
        </p:nvSpPr>
        <p:spPr bwMode="auto">
          <a:xfrm>
            <a:off x="390408" y="1723697"/>
            <a:ext cx="1632044" cy="303788"/>
          </a:xfrm>
          <a:prstGeom prst="roundRect">
            <a:avLst>
              <a:gd name="adj" fmla="val 16491"/>
            </a:avLst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ru-RU" sz="1200" b="1" dirty="0" smtClean="0">
                <a:solidFill>
                  <a:schemeClr val="lt1"/>
                </a:solidFill>
              </a:rPr>
              <a:t>ЦЕЛЬ ПРОГРАММЫ</a:t>
            </a:r>
            <a:endParaRPr lang="ru-RU" altLang="ru-RU" sz="1200" b="1" dirty="0">
              <a:solidFill>
                <a:schemeClr val="lt1"/>
              </a:solidFill>
            </a:endParaRPr>
          </a:p>
        </p:txBody>
      </p:sp>
      <p:sp>
        <p:nvSpPr>
          <p:cNvPr id="270" name="Прямоугольник 17"/>
          <p:cNvSpPr>
            <a:spLocks noChangeArrowheads="1"/>
          </p:cNvSpPr>
          <p:nvPr/>
        </p:nvSpPr>
        <p:spPr bwMode="auto">
          <a:xfrm>
            <a:off x="974471" y="5426562"/>
            <a:ext cx="10359833" cy="901780"/>
          </a:xfrm>
          <a:prstGeom prst="roundRect">
            <a:avLst>
              <a:gd name="adj" fmla="val 11895"/>
            </a:avLst>
          </a:prstGeom>
          <a:noFill/>
          <a:ln w="19050">
            <a:solidFill>
              <a:srgbClr val="4794D9"/>
            </a:solidFill>
            <a:miter lim="800000"/>
            <a:headEnd/>
            <a:tailEnd/>
          </a:ln>
        </p:spPr>
        <p:txBody>
          <a:bodyPr wrap="square" lIns="104916" tIns="52457" rIns="104916" bIns="52457"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 проведение профориентационной работы с учетом тенденций развития рынка труда и мониторинга кадровой потребности экономики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проведение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</a:rPr>
              <a:t>профориентационных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мероприятий, конкурсов, олимпиад и чемпионатов профессионального мастерства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стимулирование работников к осуществлению трудовой деятельности в Иркутской области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- закрепление специалистов в организациях осуществляющих деятельность на территории Иркутской области</a:t>
            </a:r>
          </a:p>
        </p:txBody>
      </p:sp>
      <p:sp>
        <p:nvSpPr>
          <p:cNvPr id="272" name="Прямоугольник 17"/>
          <p:cNvSpPr>
            <a:spLocks noChangeArrowheads="1"/>
          </p:cNvSpPr>
          <p:nvPr/>
        </p:nvSpPr>
        <p:spPr bwMode="auto">
          <a:xfrm>
            <a:off x="608681" y="4951380"/>
            <a:ext cx="8436228" cy="475182"/>
          </a:xfrm>
          <a:prstGeom prst="roundRect">
            <a:avLst>
              <a:gd name="adj" fmla="val 18855"/>
            </a:avLst>
          </a:prstGeom>
          <a:solidFill>
            <a:srgbClr val="4794D9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94"/>
              </a:spcAft>
            </a:pPr>
            <a:r>
              <a:rPr lang="ru-RU" sz="1039" b="1" dirty="0" smtClean="0">
                <a:solidFill>
                  <a:schemeClr val="bg1"/>
                </a:solidFill>
              </a:rPr>
              <a:t>2. ОБЕСПЕЧЕНИЕ ЭФФЕКТИВНОЙ СИСТЕМЫ ПРОФЕССИОНАЛЬНОЙ ОРИЕНТАЦИИ И ТРУДОВОЙ МОТИВАЦИИ В ЦЕЛЯХ ЗАКРЕПЛЕНИЯ КАДРОВ И УДОВЛЕТВОРЕНИЯ ЗАПРОСОВ РЫНКА ТРУДА В КВАЛИФИЦИРОВАННЫХ, КОНКУРЕНТОСПОСОБНЫХ КАДРАХ</a:t>
            </a:r>
            <a:endParaRPr lang="ru-RU" sz="1039" b="1" dirty="0">
              <a:solidFill>
                <a:schemeClr val="bg1"/>
              </a:solidFill>
            </a:endParaRPr>
          </a:p>
        </p:txBody>
      </p:sp>
      <p:sp>
        <p:nvSpPr>
          <p:cNvPr id="273" name="Прямоугольник 17"/>
          <p:cNvSpPr>
            <a:spLocks noChangeArrowheads="1"/>
          </p:cNvSpPr>
          <p:nvPr/>
        </p:nvSpPr>
        <p:spPr bwMode="auto">
          <a:xfrm>
            <a:off x="608681" y="3320605"/>
            <a:ext cx="6394673" cy="475182"/>
          </a:xfrm>
          <a:prstGeom prst="roundRect">
            <a:avLst>
              <a:gd name="adj" fmla="val 19128"/>
            </a:avLst>
          </a:prstGeom>
          <a:solidFill>
            <a:srgbClr val="4794D9"/>
          </a:soli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94"/>
              </a:spcAft>
            </a:pPr>
            <a:r>
              <a:rPr lang="ru-RU" sz="1039" b="1" dirty="0">
                <a:solidFill>
                  <a:schemeClr val="bg1"/>
                </a:solidFill>
              </a:rPr>
              <a:t>1. СОВЕРШЕНСТВОВАНИЕ СИСТЕМЫ ПОДГОТОВКИ КАДРОВ ДЛЯ ОПТИМАЛЬНОГО ОБЕСПЕЧЕНИЯ ЗАПРОСОВ ЭКОНОМИКИ И СОЦИАЛЬНОЙ СФЕРЫ</a:t>
            </a:r>
          </a:p>
        </p:txBody>
      </p:sp>
      <p:sp>
        <p:nvSpPr>
          <p:cNvPr id="274" name="Прямоугольник 17"/>
          <p:cNvSpPr>
            <a:spLocks noChangeArrowheads="1"/>
          </p:cNvSpPr>
          <p:nvPr/>
        </p:nvSpPr>
        <p:spPr bwMode="auto">
          <a:xfrm>
            <a:off x="389488" y="2939152"/>
            <a:ext cx="1632044" cy="303788"/>
          </a:xfrm>
          <a:prstGeom prst="roundRect">
            <a:avLst>
              <a:gd name="adj" fmla="val 16491"/>
            </a:avLst>
          </a:prstGeom>
          <a:solidFill>
            <a:srgbClr val="479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altLang="ru-RU" sz="1200" b="1" dirty="0" smtClean="0">
                <a:solidFill>
                  <a:schemeClr val="lt1"/>
                </a:solidFill>
              </a:rPr>
              <a:t>ЗАДАЧИ ПРОГРАММЫ</a:t>
            </a:r>
            <a:endParaRPr lang="ru-RU" altLang="ru-RU" sz="1200" b="1" dirty="0">
              <a:solidFill>
                <a:schemeClr val="lt1"/>
              </a:solidFill>
            </a:endParaRPr>
          </a:p>
        </p:txBody>
      </p:sp>
      <p:sp>
        <p:nvSpPr>
          <p:cNvPr id="275" name="Прямоугольник 17"/>
          <p:cNvSpPr>
            <a:spLocks noChangeArrowheads="1"/>
          </p:cNvSpPr>
          <p:nvPr/>
        </p:nvSpPr>
        <p:spPr bwMode="auto">
          <a:xfrm>
            <a:off x="9246742" y="1736402"/>
            <a:ext cx="2087562" cy="304800"/>
          </a:xfrm>
          <a:prstGeom prst="roundRect">
            <a:avLst>
              <a:gd name="adj" fmla="val 16491"/>
            </a:avLst>
          </a:prstGeom>
          <a:gradFill rotWithShape="1">
            <a:gsLst>
              <a:gs pos="0">
                <a:srgbClr val="114078"/>
              </a:gs>
              <a:gs pos="50000">
                <a:srgbClr val="1E5FAF"/>
              </a:gs>
              <a:gs pos="100000">
                <a:srgbClr val="267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bg1"/>
                </a:solidFill>
              </a:rPr>
              <a:t>ОСНОВНЫЕ ОТРАСЛИ</a:t>
            </a:r>
            <a:endParaRPr lang="ru-RU" altLang="ru-RU" sz="1200" b="1" dirty="0">
              <a:solidFill>
                <a:schemeClr val="bg1"/>
              </a:solidFill>
            </a:endParaRPr>
          </a:p>
        </p:txBody>
      </p:sp>
      <p:sp>
        <p:nvSpPr>
          <p:cNvPr id="276" name="Прямоугольник 17"/>
          <p:cNvSpPr>
            <a:spLocks noChangeArrowheads="1"/>
          </p:cNvSpPr>
          <p:nvPr/>
        </p:nvSpPr>
        <p:spPr bwMode="auto">
          <a:xfrm>
            <a:off x="9246742" y="2114227"/>
            <a:ext cx="2087562" cy="3130113"/>
          </a:xfrm>
          <a:prstGeom prst="roundRect">
            <a:avLst>
              <a:gd name="adj" fmla="val 7256"/>
            </a:avLst>
          </a:prstGeom>
          <a:gradFill flip="none" rotWithShape="1">
            <a:gsLst>
              <a:gs pos="0">
                <a:srgbClr val="3174C5">
                  <a:shade val="30000"/>
                  <a:satMod val="115000"/>
                </a:srgbClr>
              </a:gs>
              <a:gs pos="50000">
                <a:srgbClr val="3174C5">
                  <a:shade val="67500"/>
                  <a:satMod val="115000"/>
                </a:srgbClr>
              </a:gs>
              <a:gs pos="100000">
                <a:srgbClr val="3174C5">
                  <a:shade val="100000"/>
                  <a:satMod val="115000"/>
                </a:srgb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ОБРАЗОВАНИЕ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ЗДРАВООХРАНЕНИЕ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КУЛЬТУРА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ПРОМЫШЛЕННОСТЬ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СТРОИТЕЛЬСТВО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ЖИЛИЩНО-КОММУНАЛЬНОЕ ХОЗЯЙСТВО И ЭНЕРГЕТИКА 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СЕЛЬСКОЕ ХОЗЯЙСТВО </a:t>
            </a:r>
          </a:p>
          <a:p>
            <a:pPr algn="ctr">
              <a:spcBef>
                <a:spcPts val="1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500" b="1" dirty="0">
                <a:solidFill>
                  <a:schemeClr val="bg1"/>
                </a:solidFill>
              </a:rPr>
              <a:t>ТУРИЗМ</a:t>
            </a:r>
          </a:p>
        </p:txBody>
      </p:sp>
    </p:spTree>
    <p:extLst>
      <p:ext uri="{BB962C8B-B14F-4D97-AF65-F5344CB8AC3E}">
        <p14:creationId xmlns:p14="http://schemas.microsoft.com/office/powerpoint/2010/main" xmlns="" val="3755410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540067" y="2790071"/>
            <a:ext cx="10440355" cy="108581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3528" b="1" dirty="0" smtClean="0">
                <a:ln w="63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Востребованные кадры на рынке труда </a:t>
            </a:r>
          </a:p>
          <a:p>
            <a:pPr algn="ctr">
              <a:defRPr/>
            </a:pPr>
            <a:r>
              <a:rPr lang="ru-RU" sz="3528" b="1" dirty="0" smtClean="0">
                <a:ln w="63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Иркутской области </a:t>
            </a:r>
            <a:endParaRPr lang="ru-RU" sz="3528" b="1" dirty="0">
              <a:ln w="63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r.yakovlev\Desktop\2021 - 12 - 14 - шаблон презентации министерства\картинки\лого правительств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890" y="445879"/>
            <a:ext cx="1179375" cy="1444162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217984" y="-26244300"/>
            <a:ext cx="1632981" cy="59513101"/>
            <a:chOff x="3347864" y="-20830850"/>
            <a:chExt cx="1296144" cy="4723724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347864" y="-2083085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43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47864" y="25254270"/>
              <a:ext cx="1296144" cy="11521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143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9" y="6120185"/>
            <a:ext cx="11520311" cy="2714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ru-RU" sz="1764" dirty="0">
                <a:ln w="635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город Иркутск, 2023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9313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6620</TotalTime>
  <Words>715</Words>
  <Application>Microsoft Office PowerPoint</Application>
  <PresentationFormat>Произвольный</PresentationFormat>
  <Paragraphs>169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 Light</vt:lpstr>
      <vt:lpstr>Tahoma</vt:lpstr>
      <vt:lpstr>Calibri</vt:lpstr>
      <vt:lpstr>Century Gothic</vt:lpstr>
      <vt:lpstr>Calibri (Основной текст)</vt:lpstr>
      <vt:lpstr>Тема Office</vt:lpstr>
      <vt:lpstr>Слайд 1</vt:lpstr>
      <vt:lpstr>Слайд 2</vt:lpstr>
      <vt:lpstr>Слайд 3</vt:lpstr>
      <vt:lpstr>ПРОГНОЗ КАДРОВЫХ ПОТРЕБНОСТЕЙ ОРГАНИЗАЦИЙ  ИРКУТСКОЙ ОБЛАСТИ НА ПЕРИОД ДО 2033 ГОДА </vt:lpstr>
      <vt:lpstr>ПРОГНОЗ КАДРОВЫХ ПОТРЕБНОСТЕЙ ОРГАНИЗАЦИЙ  ПО ВИДАМ ЭКОНОМИЧЕСКОЙ ДЕЯТЕЛЬНОСТИ</vt:lpstr>
      <vt:lpstr>Комплексная программа кадрового обеспечения основных отраслей экономики и социальной сферы Иркутской области  до 2030 года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AGATA</dc:creator>
  <cp:lastModifiedBy>Пользователь Windows</cp:lastModifiedBy>
  <cp:revision>293</cp:revision>
  <dcterms:created xsi:type="dcterms:W3CDTF">2022-04-09T02:58:00Z</dcterms:created>
  <dcterms:modified xsi:type="dcterms:W3CDTF">2023-09-19T04:33:02Z</dcterms:modified>
</cp:coreProperties>
</file>